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6"/>
  </p:notesMasterIdLst>
  <p:handoutMasterIdLst>
    <p:handoutMasterId r:id="rId157"/>
  </p:handoutMasterIdLst>
  <p:sldIdLst>
    <p:sldId id="256" r:id="rId2"/>
    <p:sldId id="438" r:id="rId3"/>
    <p:sldId id="428" r:id="rId4"/>
    <p:sldId id="315" r:id="rId5"/>
    <p:sldId id="316" r:id="rId6"/>
    <p:sldId id="317" r:id="rId7"/>
    <p:sldId id="320" r:id="rId8"/>
    <p:sldId id="418" r:id="rId9"/>
    <p:sldId id="318" r:id="rId10"/>
    <p:sldId id="319" r:id="rId11"/>
    <p:sldId id="400" r:id="rId12"/>
    <p:sldId id="403" r:id="rId13"/>
    <p:sldId id="429" r:id="rId14"/>
    <p:sldId id="362" r:id="rId15"/>
    <p:sldId id="323" r:id="rId16"/>
    <p:sldId id="321" r:id="rId17"/>
    <p:sldId id="324" r:id="rId18"/>
    <p:sldId id="322" r:id="rId19"/>
    <p:sldId id="363" r:id="rId20"/>
    <p:sldId id="325" r:id="rId21"/>
    <p:sldId id="416" r:id="rId22"/>
    <p:sldId id="417" r:id="rId23"/>
    <p:sldId id="419" r:id="rId24"/>
    <p:sldId id="334" r:id="rId25"/>
    <p:sldId id="284" r:id="rId26"/>
    <p:sldId id="373" r:id="rId27"/>
    <p:sldId id="294" r:id="rId28"/>
    <p:sldId id="374" r:id="rId29"/>
    <p:sldId id="332" r:id="rId30"/>
    <p:sldId id="333" r:id="rId31"/>
    <p:sldId id="293" r:id="rId32"/>
    <p:sldId id="298" r:id="rId33"/>
    <p:sldId id="405" r:id="rId34"/>
    <p:sldId id="406" r:id="rId35"/>
    <p:sldId id="312" r:id="rId36"/>
    <p:sldId id="410" r:id="rId37"/>
    <p:sldId id="426" r:id="rId38"/>
    <p:sldId id="364" r:id="rId39"/>
    <p:sldId id="336" r:id="rId40"/>
    <p:sldId id="335" r:id="rId41"/>
    <p:sldId id="407" r:id="rId42"/>
    <p:sldId id="411" r:id="rId43"/>
    <p:sldId id="412" r:id="rId44"/>
    <p:sldId id="408" r:id="rId45"/>
    <p:sldId id="431" r:id="rId46"/>
    <p:sldId id="337" r:id="rId47"/>
    <p:sldId id="338" r:id="rId48"/>
    <p:sldId id="339" r:id="rId49"/>
    <p:sldId id="340" r:id="rId50"/>
    <p:sldId id="291" r:id="rId51"/>
    <p:sldId id="341" r:id="rId52"/>
    <p:sldId id="372" r:id="rId53"/>
    <p:sldId id="376" r:id="rId54"/>
    <p:sldId id="299" r:id="rId55"/>
    <p:sldId id="292" r:id="rId56"/>
    <p:sldId id="342" r:id="rId57"/>
    <p:sldId id="295" r:id="rId58"/>
    <p:sldId id="365" r:id="rId59"/>
    <p:sldId id="290" r:id="rId60"/>
    <p:sldId id="442" r:id="rId61"/>
    <p:sldId id="441" r:id="rId62"/>
    <p:sldId id="432" r:id="rId63"/>
    <p:sldId id="421" r:id="rId64"/>
    <p:sldId id="422" r:id="rId65"/>
    <p:sldId id="423" r:id="rId66"/>
    <p:sldId id="378" r:id="rId67"/>
    <p:sldId id="377" r:id="rId68"/>
    <p:sldId id="311" r:id="rId69"/>
    <p:sldId id="343" r:id="rId70"/>
    <p:sldId id="344" r:id="rId71"/>
    <p:sldId id="401" r:id="rId72"/>
    <p:sldId id="420" r:id="rId73"/>
    <p:sldId id="310" r:id="rId74"/>
    <p:sldId id="289" r:id="rId75"/>
    <p:sldId id="427" r:id="rId76"/>
    <p:sldId id="424" r:id="rId77"/>
    <p:sldId id="346" r:id="rId78"/>
    <p:sldId id="379" r:id="rId79"/>
    <p:sldId id="425" r:id="rId80"/>
    <p:sldId id="414" r:id="rId81"/>
    <p:sldId id="413" r:id="rId82"/>
    <p:sldId id="437" r:id="rId83"/>
    <p:sldId id="440" r:id="rId84"/>
    <p:sldId id="439" r:id="rId85"/>
    <p:sldId id="415" r:id="rId86"/>
    <p:sldId id="306" r:id="rId87"/>
    <p:sldId id="283" r:id="rId88"/>
    <p:sldId id="392" r:id="rId89"/>
    <p:sldId id="393" r:id="rId90"/>
    <p:sldId id="443" r:id="rId91"/>
    <p:sldId id="347" r:id="rId92"/>
    <p:sldId id="349" r:id="rId93"/>
    <p:sldId id="350" r:id="rId94"/>
    <p:sldId id="300" r:id="rId95"/>
    <p:sldId id="366" r:id="rId96"/>
    <p:sldId id="375" r:id="rId97"/>
    <p:sldId id="367" r:id="rId98"/>
    <p:sldId id="368" r:id="rId99"/>
    <p:sldId id="394" r:id="rId100"/>
    <p:sldId id="398" r:id="rId101"/>
    <p:sldId id="399" r:id="rId102"/>
    <p:sldId id="395" r:id="rId103"/>
    <p:sldId id="396" r:id="rId104"/>
    <p:sldId id="397" r:id="rId105"/>
    <p:sldId id="351" r:id="rId106"/>
    <p:sldId id="352" r:id="rId107"/>
    <p:sldId id="353" r:id="rId108"/>
    <p:sldId id="282" r:id="rId109"/>
    <p:sldId id="381" r:id="rId110"/>
    <p:sldId id="382" r:id="rId111"/>
    <p:sldId id="369" r:id="rId112"/>
    <p:sldId id="297" r:id="rId113"/>
    <p:sldId id="307" r:id="rId114"/>
    <p:sldId id="383" r:id="rId115"/>
    <p:sldId id="388" r:id="rId116"/>
    <p:sldId id="354" r:id="rId117"/>
    <p:sldId id="356" r:id="rId118"/>
    <p:sldId id="357" r:id="rId119"/>
    <p:sldId id="358" r:id="rId120"/>
    <p:sldId id="355" r:id="rId121"/>
    <p:sldId id="296" r:id="rId122"/>
    <p:sldId id="302" r:id="rId123"/>
    <p:sldId id="389" r:id="rId124"/>
    <p:sldId id="359" r:id="rId125"/>
    <p:sldId id="360" r:id="rId126"/>
    <p:sldId id="370" r:id="rId127"/>
    <p:sldId id="434" r:id="rId128"/>
    <p:sldId id="433" r:id="rId129"/>
    <p:sldId id="436" r:id="rId130"/>
    <p:sldId id="371" r:id="rId131"/>
    <p:sldId id="384" r:id="rId132"/>
    <p:sldId id="386" r:id="rId133"/>
    <p:sldId id="390" r:id="rId134"/>
    <p:sldId id="385" r:id="rId135"/>
    <p:sldId id="361" r:id="rId136"/>
    <p:sldId id="387" r:id="rId137"/>
    <p:sldId id="328" r:id="rId138"/>
    <p:sldId id="391" r:id="rId139"/>
    <p:sldId id="404" r:id="rId140"/>
    <p:sldId id="258" r:id="rId141"/>
    <p:sldId id="273" r:id="rId142"/>
    <p:sldId id="308" r:id="rId143"/>
    <p:sldId id="259" r:id="rId144"/>
    <p:sldId id="260" r:id="rId145"/>
    <p:sldId id="276" r:id="rId146"/>
    <p:sldId id="266" r:id="rId147"/>
    <p:sldId id="267" r:id="rId148"/>
    <p:sldId id="272" r:id="rId149"/>
    <p:sldId id="274" r:id="rId150"/>
    <p:sldId id="268" r:id="rId151"/>
    <p:sldId id="277" r:id="rId152"/>
    <p:sldId id="287" r:id="rId153"/>
    <p:sldId id="313" r:id="rId154"/>
    <p:sldId id="314" r:id="rId1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CE7"/>
    <a:srgbClr val="2D3436"/>
    <a:srgbClr val="A5EFD5"/>
    <a:srgbClr val="6CF8FC"/>
    <a:srgbClr val="C4EFD2"/>
    <a:srgbClr val="C4F2FF"/>
    <a:srgbClr val="038EFD"/>
    <a:srgbClr val="058DFA"/>
    <a:srgbClr val="088DF7"/>
    <a:srgbClr val="81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41"/>
    <p:restoredTop sz="94093"/>
  </p:normalViewPr>
  <p:slideViewPr>
    <p:cSldViewPr>
      <p:cViewPr varScale="1">
        <p:scale>
          <a:sx n="119" d="100"/>
          <a:sy n="119" d="100"/>
        </p:scale>
        <p:origin x="6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notesMaster" Target="notesMasters/notesMaster1.xml"/><Relationship Id="rId157" Type="http://schemas.openxmlformats.org/officeDocument/2006/relationships/handoutMaster" Target="handoutMasters/handoutMaster1.xml"/><Relationship Id="rId158" Type="http://schemas.openxmlformats.org/officeDocument/2006/relationships/presProps" Target="presProps.xml"/><Relationship Id="rId15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theme" Target="theme/theme1.xml"/><Relationship Id="rId16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172C-0342-2D42-A853-E633B87C8F5B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C64D-BDB2-1E4A-83F4-02C58A74858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96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45F7-E212-D648-BD51-20FE08541B5D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41176"/>
            <a:ext cx="5486400" cy="41148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44008"/>
            <a:ext cx="5486400" cy="417646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16C2-176C-CA4F-84D8-E3067BB280EF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61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85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090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3265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096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3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48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3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979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046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53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6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3:23-25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ubg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(23)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Wszyscy bowiem zgrzeszyli i są pozbawieni chwały Boga;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zostają usprawiedliwieni darmo, z jego łaski, przez odkupienie, które jest w Jezusie Chrystusie.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Jego to Bóg ustanowił przebłaganiem przez wiarę w jego krew, aby okazać swoją sprawiedliwość przez odpuszczenie, w swojej cierpliwości, przedtem popełnionych grzechów.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89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37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479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324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116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w miejsce Chrystusa głosimy poselstwo jakby samego Boga, który przez nas kieruje do ludzi wezwanie.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miejsce Chrystusa błagamy: Pojednajcie się z Bogiem.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(21)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Tego, który nie poznał grzechu, za nas uczynił grzechem, abyśmy my w Nim stali się sprawiedliwością Boga.</a:t>
            </a: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809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798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474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487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188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524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92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059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79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82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330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498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572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516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14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424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78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3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549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050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38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wojtek.pp.org.pl</a:t>
            </a:r>
            <a:r>
              <a:rPr lang="pl-PL" dirty="0" smtClean="0"/>
              <a:t>/32909_duch-swiety-i-pismo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326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247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365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2118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0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4611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284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43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12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5056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871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8124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84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0176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4034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1121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1746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0943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/32663_morfologia-czlowiek-duchowy</a:t>
            </a: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2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13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94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083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88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6387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0495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2904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9312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0515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6017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8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318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/32704_morfologia-falszywi-bracia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569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5674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33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7617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1031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44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Bardzo trudno światu znaleźć kryterium oddzielające Żydów Mesjańskich od Kościoła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5971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031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297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06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4846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/32669_komunikaty-od-czlowieka-duchowego</a:t>
            </a:r>
          </a:p>
          <a:p>
            <a:pPr marL="0" indent="0">
              <a:buFont typeface="Arial" charset="0"/>
              <a:buNone/>
            </a:pPr>
            <a:endParaRPr lang="pl-PL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ust chrześcijanina to powinny wychodzić w zasadzie takie 3 komunikaty: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#1. do świata: opamiętajcie się i wierzcie w ewangelię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#2. do </a:t>
            </a:r>
            <a:r>
              <a:rPr lang="pl-PL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nowonawróconych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(niemowlaków) niezafałszowane mleko Słowa Bożego aby wzrastali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#3. do wierzących słowa zachęty do dobrych uczynków i miłości</a:t>
            </a:r>
          </a:p>
          <a:p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może czasem jeszcze do niektórych braci potrzebne jest napomnienie, ale nasza normalność to komunikaty od 1 do 3</a:t>
            </a:r>
          </a:p>
          <a:p>
            <a:pPr marL="0" indent="0">
              <a:buFont typeface="Arial" charset="0"/>
              <a:buNone/>
            </a:pP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31807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042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4180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601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181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2497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3900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1047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0235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205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3624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2970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9095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90084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744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9954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359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Chrześcijanie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Pojęcie to nie jest wewnętrznym pojęciem chrześcijan. To ludzie na świecie 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nazwali uczniów chrześcijanami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i jakoś tak się przyjęło. Z zewnątrz kryteria oceny kto jest a kto nie jest są różne, np. obecnie jedni uważają, że chrześcijanie to tacy, co wierzą w Chrystusa (cokolwiek to znaczy), inni, że to tacy co są ochrzczeni (jakkolwiek - bo tu też dużo różnych pojęć), albo wyznawcy Boga, wierzący w Trójce Świętą. A może jeszcze inna definicja, bo może chrześcijanie to tacy co należą do chrześcijańskiego kościoła, wyznania,..... no właśnie. Kto to są chrześcijanie?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Wersety opisujące chrześcijan w Nowym Testamencie są trzy! Tylko (albo aż) trzy:</a:t>
            </a: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11:25-30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Barnaba udał się również [ z Antiochii ] do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Tarsu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poszukiwaniu Saula. Znalazł go tam, sprowadził, i przez cały rok przebywali razem w kościele. W tym czasie objęli nauczaniem znaczną liczbę osób.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 Antiochii po raz pierwszy nazwano uczniów chrześcijanami (S5546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χριστι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νους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christianous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26: 27n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Królu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Agryppo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czy wierzysz Prorokom? Wiem, że wierzysz. 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to do Pawła: Zaraz mnie przekonasz, bym został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chrześcijaninem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 4:14-16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Uważajcie się za szczęśliwych, gdy was znieważają ze względu na imię Chrystusa, (...) Jeśli natomiast ktoś cierpi jako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niech przestanie się wstydzić! Niech raczej tym imieniem przynosi chwałę Bogu.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Wnioski</a:t>
            </a:r>
          </a:p>
          <a:p>
            <a:pPr lvl="0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ktoś tak w Antiochii nazwał uczniów, król Agrypa tak określił Pawła i jego ekipę, nawet Piotr pisząc o cierpieniu pisze 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"jako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chrześcijanin"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etymologia słowa chrześcijanin bierze się od "wyznawca Chrystusa". Tylko w języku polskim jakoś dziwnie się to łączy z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chrztem.</a:t>
            </a:r>
            <a:r>
              <a:rPr lang="pl-PL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uczniowie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siebie zwracali się raczej "bracia", "uczniowie".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8695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5100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32519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16C2-176C-CA4F-84D8-E3067BB280EF}" type="slidenum">
              <a:rPr lang="pl-PL" smtClean="0"/>
              <a:t>152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01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1340768"/>
            <a:ext cx="7772400" cy="2043658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pl-PL" dirty="0"/>
            </a:lvl1pPr>
          </a:lstStyle>
          <a:p>
            <a:pPr lvl="0" fontAlgn="b"/>
            <a:r>
              <a:rPr lang="pl-PL" dirty="0"/>
              <a:t>Kliknij, </a:t>
            </a:r>
            <a:r>
              <a:rPr lang="pl-PL" dirty="0" smtClean="0"/>
              <a:t>aby </a:t>
            </a:r>
            <a:r>
              <a:rPr lang="pl-PL" dirty="0"/>
              <a:t>edytować </a:t>
            </a:r>
            <a:r>
              <a:rPr lang="pl-PL" dirty="0" smtClean="0"/>
              <a:t>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291916"/>
            <a:ext cx="7086600" cy="369332"/>
          </a:xfrm>
          <a:noFill/>
        </p:spPr>
        <p:txBody>
          <a:bodyPr vert="horz" wrap="square" lIns="91440" tIns="45720" rIns="91440" bIns="45720" rtlCol="0" anchor="b">
            <a:spAutoFit/>
          </a:bodyPr>
          <a:lstStyle>
            <a:lvl1pPr>
              <a:buFontTx/>
              <a:buNone/>
              <a:defRPr lang="pl-PL" sz="1800" i="1">
                <a:solidFill>
                  <a:srgbClr val="002060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6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0"/>
              </a:spcBef>
              <a:buFont typeface="Arial" charset="0"/>
              <a:buChar char="•"/>
              <a:defRPr sz="2400"/>
            </a:lvl1pPr>
            <a:lvl2pPr marL="742950" indent="-285750">
              <a:spcBef>
                <a:spcPts val="0"/>
              </a:spcBef>
              <a:buFont typeface="Arial" charset="0"/>
              <a:buChar char="•"/>
              <a:defRPr sz="2400"/>
            </a:lvl2pPr>
            <a:lvl3pPr marL="1143000" indent="-228600">
              <a:spcBef>
                <a:spcPts val="0"/>
              </a:spcBef>
              <a:buFont typeface="Arial" charset="0"/>
              <a:buChar char="•"/>
              <a:defRPr sz="2400"/>
            </a:lvl3pPr>
            <a:lvl4pPr marL="1600200" indent="-228600">
              <a:spcBef>
                <a:spcPts val="0"/>
              </a:spcBef>
              <a:buFont typeface="Arial" charset="0"/>
              <a:buChar char="•"/>
              <a:defRPr sz="2400"/>
            </a:lvl4pPr>
            <a:lvl5pPr marL="2057400" indent="-228600">
              <a:spcBef>
                <a:spcPts val="0"/>
              </a:spcBef>
              <a:buFont typeface="Arial" charset="0"/>
              <a:buChar char="•"/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8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6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6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6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CCD-F55A-4BBE-ACE6-34D0721E9C97}" type="datetimeFigureOut">
              <a:rPr lang="pl-PL" smtClean="0"/>
              <a:t>03.10.2019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60F8-E634-47C4-B371-8680A20CCDC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wojtek@pp.org.p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0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jp.pwn.pl/sjp/morfologia;2568466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Relationship Id="rId5" Type="http://schemas.openxmlformats.org/officeDocument/2006/relationships/hyperlink" Target="https://www.blueletterbible.org/search/search.cfm?Criteria=S4559&amp;t=TR#s=s_primary_0_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lueletterbible.org/search/search.cfm?Criteria=S5591&amp;t=TR#s=s_primary_0_1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ojtek.pp.org.pl/32663_morfologia-czlowiek-duchowy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ojtek.pp.org.pl/32668_morfologia-czlowiek-cielesny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Morfologia </a:t>
            </a:r>
            <a:r>
              <a:rPr lang="pl-PL" dirty="0" smtClean="0"/>
              <a:t>chrześcijaństwa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przestrzeni 2D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4293096"/>
            <a:ext cx="6872808" cy="1345704"/>
          </a:xfrm>
        </p:spPr>
        <p:txBody>
          <a:bodyPr>
            <a:normAutofit lnSpcReduction="10000"/>
          </a:bodyPr>
          <a:lstStyle/>
          <a:p>
            <a:pPr algn="r"/>
            <a:r>
              <a:rPr lang="pl-PL" sz="2000" dirty="0"/>
              <a:t>W34, </a:t>
            </a:r>
            <a:r>
              <a:rPr lang="pl-PL" sz="2000" dirty="0" smtClean="0">
                <a:hlinkClick r:id="rId3"/>
              </a:rPr>
              <a:t>wojtek@pp.org.pl</a:t>
            </a:r>
            <a:endParaRPr lang="pl-PL" sz="2000" dirty="0" smtClean="0"/>
          </a:p>
          <a:p>
            <a:pPr algn="r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24 lipca 2018 spotkanie KFC, Katowice</a:t>
            </a:r>
            <a:br>
              <a:rPr lang="pl-PL" sz="2000" dirty="0" smtClean="0"/>
            </a:br>
            <a:r>
              <a:rPr lang="pl-PL" sz="2000" b="1" dirty="0" smtClean="0"/>
              <a:t>12 listopada, Gliwice, warsztaty spotkania w ramach S.D.P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0608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Rysunek, wersja kolejna - </a:t>
            </a:r>
            <a:r>
              <a:rPr lang="pl-PL" sz="3200" dirty="0"/>
              <a:t>marzec </a:t>
            </a:r>
            <a:r>
              <a:rPr lang="pl-PL" sz="3200" dirty="0" smtClean="0"/>
              <a:t>‘2018</a:t>
            </a:r>
            <a:br>
              <a:rPr lang="pl-PL" sz="3200" dirty="0" smtClean="0"/>
            </a:br>
            <a:r>
              <a:rPr lang="pl-PL" sz="3200" dirty="0" smtClean="0"/>
              <a:t>praca z Weroniką i Krzysiem w Krakowie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" y="1556792"/>
            <a:ext cx="7505736" cy="500904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7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5435325" y="4583347"/>
            <a:ext cx="1272542" cy="75910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Dzieci</a:t>
            </a:r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trzałka w prawo 1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6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Kim jestem?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Starszy </a:t>
            </a:r>
            <a:r>
              <a:rPr lang="mr-IN" dirty="0" smtClean="0"/>
              <a:t>–</a:t>
            </a:r>
            <a:r>
              <a:rPr lang="pl-PL" dirty="0" smtClean="0"/>
              <a:t> młodszy ?</a:t>
            </a:r>
          </a:p>
          <a:p>
            <a:r>
              <a:rPr lang="pl-PL" dirty="0" smtClean="0"/>
              <a:t>Biskup?</a:t>
            </a:r>
          </a:p>
          <a:p>
            <a:r>
              <a:rPr lang="pl-PL" dirty="0" smtClean="0"/>
              <a:t>Dziecko </a:t>
            </a:r>
            <a:r>
              <a:rPr lang="mr-IN" dirty="0" smtClean="0"/>
              <a:t>–</a:t>
            </a:r>
            <a:r>
              <a:rPr lang="pl-PL" dirty="0" smtClean="0"/>
              <a:t> dorosły</a:t>
            </a:r>
          </a:p>
          <a:p>
            <a:r>
              <a:rPr lang="pl-PL" dirty="0" smtClean="0"/>
              <a:t>Nowonarodzony </a:t>
            </a:r>
            <a:r>
              <a:rPr lang="mr-IN" dirty="0" smtClean="0"/>
              <a:t>–</a:t>
            </a:r>
            <a:r>
              <a:rPr lang="pl-PL" dirty="0" smtClean="0"/>
              <a:t> niemowlak </a:t>
            </a:r>
            <a:r>
              <a:rPr lang="mr-IN" dirty="0" smtClean="0"/>
              <a:t>–</a:t>
            </a:r>
            <a:r>
              <a:rPr lang="pl-PL" dirty="0" smtClean="0"/>
              <a:t> dziecko </a:t>
            </a:r>
            <a:r>
              <a:rPr lang="mr-IN" dirty="0" smtClean="0"/>
              <a:t>–</a:t>
            </a:r>
            <a:r>
              <a:rPr lang="pl-PL" dirty="0" smtClean="0"/>
              <a:t> młodzieniec </a:t>
            </a:r>
            <a:r>
              <a:rPr lang="mr-IN" dirty="0" smtClean="0"/>
              <a:t>–</a:t>
            </a:r>
            <a:r>
              <a:rPr lang="pl-PL" dirty="0" smtClean="0"/>
              <a:t> dojrzały </a:t>
            </a:r>
            <a:r>
              <a:rPr lang="mr-IN" dirty="0" smtClean="0"/>
              <a:t>–</a:t>
            </a:r>
            <a:r>
              <a:rPr lang="pl-PL" dirty="0" smtClean="0"/>
              <a:t> stary albo starszy?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13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Biskup - propozycja #1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Biskup</a:t>
            </a:r>
            <a:r>
              <a:rPr lang="pl-PL" sz="2400" dirty="0"/>
              <a:t> (łac. </a:t>
            </a:r>
            <a:r>
              <a:rPr lang="pl-PL" sz="2400" dirty="0" err="1"/>
              <a:t>episcopus</a:t>
            </a:r>
            <a:r>
              <a:rPr lang="pl-PL" sz="2400" dirty="0"/>
              <a:t> z gr. </a:t>
            </a:r>
            <a:r>
              <a:rPr lang="pl-PL" sz="2400" dirty="0" err="1"/>
              <a:t>ἐ</a:t>
            </a:r>
            <a:r>
              <a:rPr lang="pl-PL" sz="2400" dirty="0"/>
              <a:t>π</a:t>
            </a:r>
            <a:r>
              <a:rPr lang="pl-PL" sz="2400" dirty="0" err="1"/>
              <a:t>ίσκο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</a:t>
            </a:r>
            <a:r>
              <a:rPr lang="pl-PL" sz="2400" dirty="0" err="1"/>
              <a:t>episkopos</a:t>
            </a:r>
            <a:r>
              <a:rPr lang="pl-PL" sz="2400" dirty="0"/>
              <a:t>: nadzorca, opiekun) – w Kościołach chrześcijańskich duchowny o najwyższych </a:t>
            </a:r>
            <a:r>
              <a:rPr lang="pl-PL" sz="2400" i="1" dirty="0" smtClean="0"/>
              <a:t>święceniach</a:t>
            </a:r>
            <a:r>
              <a:rPr lang="pl-PL" sz="2400" dirty="0" smtClean="0"/>
              <a:t> (???). </a:t>
            </a:r>
            <a:r>
              <a:rPr lang="pl-PL" sz="2400" dirty="0"/>
              <a:t>Urząd kościelny w Kościele katolickim, Kościołach starokatolickich i w kościołach prawosławnych uznawany za najwyższy stopień </a:t>
            </a:r>
            <a:r>
              <a:rPr lang="pl-PL" sz="2400" u="sng" dirty="0"/>
              <a:t>sakramentu</a:t>
            </a:r>
            <a:r>
              <a:rPr lang="pl-PL" sz="2400" dirty="0"/>
              <a:t> </a:t>
            </a:r>
            <a:r>
              <a:rPr lang="pl-PL" sz="2400" dirty="0" smtClean="0"/>
              <a:t>(???) kapłaństwa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319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Biskup </a:t>
            </a:r>
            <a:r>
              <a:rPr lang="pl-PL" dirty="0"/>
              <a:t>- propozycja </a:t>
            </a:r>
            <a:r>
              <a:rPr lang="pl-PL" dirty="0" smtClean="0"/>
              <a:t>#2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aseline="30000" dirty="0" smtClean="0"/>
              <a:t>(</a:t>
            </a:r>
            <a:r>
              <a:rPr lang="pl-PL" baseline="30000" dirty="0"/>
              <a:t>1)</a:t>
            </a:r>
            <a:r>
              <a:rPr lang="pl-PL" dirty="0"/>
              <a:t> Starszych, którzy są wśród was, proszę jako również starszy i świadek cierpień Chrystusa oraz uczestnik chwały, która ma się objawić: </a:t>
            </a:r>
            <a:r>
              <a:rPr lang="pl-PL" baseline="30000" dirty="0"/>
              <a:t>(2)</a:t>
            </a:r>
            <a:r>
              <a:rPr lang="pl-PL" dirty="0"/>
              <a:t> Paście stado Boga, które jest wśród was, doglądając go nie z przymusu, ale dobrowolnie, nie dla brudnego zysku, ale z ochotą; </a:t>
            </a:r>
            <a:r>
              <a:rPr lang="pl-PL" baseline="30000" dirty="0"/>
              <a:t>(3)</a:t>
            </a:r>
            <a:r>
              <a:rPr lang="pl-PL" dirty="0"/>
              <a:t> I nie jak ci, którzy panują nad dziedzictwem </a:t>
            </a:r>
            <a:r>
              <a:rPr lang="pl-PL" i="1" dirty="0"/>
              <a:t>Pana</a:t>
            </a:r>
            <a:r>
              <a:rPr lang="pl-PL" dirty="0"/>
              <a:t>, lecz jako wzór dla stada. </a:t>
            </a:r>
            <a:r>
              <a:rPr lang="pl-PL" baseline="30000" dirty="0"/>
              <a:t>(4)</a:t>
            </a:r>
            <a:r>
              <a:rPr lang="pl-PL" dirty="0"/>
              <a:t> A gdy się objawi Najwyższy Pasterz, otrzymacie niewiędnącą koronę chwały. </a:t>
            </a:r>
            <a:r>
              <a:rPr lang="pl-PL" baseline="30000" dirty="0"/>
              <a:t>(5)</a:t>
            </a:r>
            <a:r>
              <a:rPr lang="pl-PL" dirty="0"/>
              <a:t> Podobnie młodsi, bądźcie poddani starszym. Wszyscy zaś wobec siebie bądźcie poddani. Przyobleczcie się w pokorę, gdyż Bóg pysznym się sprzeciwia, a pokornym łaskę daje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						1P </a:t>
            </a:r>
            <a:r>
              <a:rPr lang="pl-PL" dirty="0"/>
              <a:t>5:1-5 </a:t>
            </a:r>
            <a:r>
              <a:rPr lang="pl-PL" dirty="0" err="1" smtClean="0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7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1P 5:1-5 ubg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(1) Starszych, którzy są wśród was, proszę jako również starszy i świadek cierpień Chrystusa oraz uczestnik chwały, która ma się objawić:</a:t>
            </a:r>
          </a:p>
          <a:p>
            <a:pPr lvl="1"/>
            <a:r>
              <a:rPr lang="pl-PL" dirty="0" smtClean="0"/>
              <a:t>(2) Paście stado Boga, które jest wśród was, </a:t>
            </a:r>
          </a:p>
          <a:p>
            <a:pPr lvl="2"/>
            <a:r>
              <a:rPr lang="pl-PL" dirty="0" smtClean="0"/>
              <a:t>doglądając go </a:t>
            </a:r>
          </a:p>
          <a:p>
            <a:pPr lvl="3"/>
            <a:r>
              <a:rPr lang="pl-PL" dirty="0" smtClean="0"/>
              <a:t>nie z przymusu, ale </a:t>
            </a:r>
          </a:p>
          <a:p>
            <a:pPr lvl="3"/>
            <a:r>
              <a:rPr lang="pl-PL" dirty="0" smtClean="0"/>
              <a:t>dobrowolnie, </a:t>
            </a:r>
          </a:p>
          <a:p>
            <a:pPr lvl="3"/>
            <a:r>
              <a:rPr lang="pl-PL" dirty="0" smtClean="0"/>
              <a:t>nie dla brudnego zysku, </a:t>
            </a:r>
          </a:p>
          <a:p>
            <a:pPr lvl="3"/>
            <a:r>
              <a:rPr lang="pl-PL" dirty="0" smtClean="0"/>
              <a:t>ale z ochotą;</a:t>
            </a:r>
          </a:p>
          <a:p>
            <a:pPr lvl="3"/>
            <a:r>
              <a:rPr lang="pl-PL" dirty="0" smtClean="0"/>
              <a:t> (3) I nie jak ci, którzy panują nad dziedzictwem Pana, lecz </a:t>
            </a:r>
          </a:p>
          <a:p>
            <a:pPr lvl="3"/>
            <a:r>
              <a:rPr lang="pl-PL" dirty="0" smtClean="0"/>
              <a:t>jako wzór dla stada.</a:t>
            </a:r>
          </a:p>
          <a:p>
            <a:pPr lvl="1"/>
            <a:r>
              <a:rPr lang="pl-PL" dirty="0" smtClean="0"/>
              <a:t>(4) A gdy się objawi Najwyższy Pasterz, otrzymacie niewiędnącą koronę chwały.</a:t>
            </a:r>
          </a:p>
          <a:p>
            <a:r>
              <a:rPr lang="pl-PL" dirty="0" smtClean="0"/>
              <a:t> (5) Podobnie młodsi,</a:t>
            </a:r>
          </a:p>
          <a:p>
            <a:pPr lvl="1"/>
            <a:r>
              <a:rPr lang="pl-PL" dirty="0" smtClean="0"/>
              <a:t>bądźcie poddani starszym. </a:t>
            </a:r>
          </a:p>
          <a:p>
            <a:r>
              <a:rPr lang="pl-PL" dirty="0" smtClean="0"/>
              <a:t>Wszyscy zaś wobec siebie bądźcie poddani. Przyobleczcie się w pokorę, gdyż Bóg pysznym się sprzeciwia, a pokornym łaskę daje.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76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#2.3:</a:t>
            </a:r>
            <a:br>
              <a:rPr lang="pl-PL" dirty="0" smtClean="0"/>
            </a:br>
            <a:r>
              <a:rPr lang="pl-PL" dirty="0" smtClean="0"/>
              <a:t>	Problematyczna ścieżka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algn="r"/>
            <a:r>
              <a:rPr lang="pl-PL" dirty="0" smtClean="0"/>
              <a:t>Uważajcie, żeby was ktoś nie obrócił na własną korzyść przez filozofię </a:t>
            </a:r>
            <a:br>
              <a:rPr lang="pl-PL" dirty="0" smtClean="0"/>
            </a:br>
            <a:r>
              <a:rPr lang="pl-PL" dirty="0" smtClean="0"/>
              <a:t>i próżne oszustwo, oparte na ludzkiej tradycji, na żywiołach świata, </a:t>
            </a:r>
            <a:br>
              <a:rPr lang="pl-PL" dirty="0" smtClean="0"/>
            </a:br>
            <a:r>
              <a:rPr lang="pl-PL" dirty="0" smtClean="0"/>
              <a:t>a nie na Chrystusie.</a:t>
            </a:r>
            <a:br>
              <a:rPr lang="pl-PL" dirty="0" smtClean="0"/>
            </a:br>
            <a:r>
              <a:rPr lang="pl-PL" dirty="0" smtClean="0"/>
              <a:t>			Kol 2:8 </a:t>
            </a:r>
            <a:r>
              <a:rPr lang="pl-PL" dirty="0" err="1" smtClean="0"/>
              <a:t>ubg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1323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 smtClean="0"/>
              <a:t>Wzywamy: pojednajcie się z 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Tekstowe 2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Niemowlaki są cielesne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ale to jest ich przywilej!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Tekstowe 3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399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Dzieci</a:t>
            </a:r>
            <a:r>
              <a:rPr lang="mr-IN" dirty="0" smtClean="0"/>
              <a:t>…</a:t>
            </a:r>
            <a:r>
              <a:rPr lang="pl-PL" dirty="0" smtClean="0"/>
              <a:t>.. </a:t>
            </a:r>
            <a:r>
              <a:rPr lang="mr-IN" dirty="0" smtClean="0"/>
              <a:t>–</a:t>
            </a:r>
            <a:r>
              <a:rPr lang="pl-PL" dirty="0" smtClean="0"/>
              <a:t> też mają swoje przywileje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47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0" name="Strzałka w prawo 49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trzałka kolista 53"/>
          <p:cNvSpPr/>
          <p:nvPr/>
        </p:nvSpPr>
        <p:spPr>
          <a:xfrm rot="10800000">
            <a:off x="5746741" y="4646917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28757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3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Wyrośnięte dzieci to ”ociężali” 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1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3" name="Strzałka w prawo 52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6" name="Strzałka kolista 55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0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Efekt przemyśleń z lata 2018:</a:t>
            </a:r>
            <a:br>
              <a:rPr lang="pl-PL" sz="3200" dirty="0" smtClean="0"/>
            </a:br>
            <a:r>
              <a:rPr lang="pl-PL" sz="3200" dirty="0" smtClean="0"/>
              <a:t>Pełny obrazek na początek</a:t>
            </a:r>
            <a:endParaRPr lang="pl-PL" sz="3200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7668384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837536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439950" y="95091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Nie </a:t>
            </a:r>
            <a:r>
              <a:rPr lang="pl-PL" sz="2800" b="1" smtClean="0">
                <a:solidFill>
                  <a:srgbClr val="FF0000"/>
                </a:solidFill>
              </a:rPr>
              <a:t>oglądać </a:t>
            </a:r>
            <a:br>
              <a:rPr lang="pl-PL" sz="2800" b="1" smtClean="0">
                <a:solidFill>
                  <a:srgbClr val="FF0000"/>
                </a:solidFill>
              </a:rPr>
            </a:br>
            <a:r>
              <a:rPr lang="pl-PL" sz="2800" b="1" smtClean="0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„Ociężali” to cieleśni</a:t>
            </a:r>
            <a:endParaRPr lang="pl-PL" dirty="0"/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72603" y="4221087"/>
            <a:ext cx="1122428" cy="764793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51" name="Strzałka w prawo 50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3" name="Strzałka kolista 5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0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Cieleśni zwiedzeni (przez kogo?)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 </a:t>
            </a:r>
            <a:br>
              <a:rPr lang="pl-PL" dirty="0"/>
            </a:br>
            <a:r>
              <a:rPr lang="pl-PL" dirty="0" smtClean="0"/>
              <a:t>duchowy</a:t>
            </a:r>
            <a:endParaRPr lang="pl-PL" dirty="0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Tekstowe 29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kolista 28"/>
          <p:cNvSpPr/>
          <p:nvPr/>
        </p:nvSpPr>
        <p:spPr>
          <a:xfrm rot="312077">
            <a:off x="4591167" y="4382857"/>
            <a:ext cx="1638079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8160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3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0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Problem: Fałszywi bracia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7" cy="5251722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1647460" y="5590736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Tekstowe 29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kolista 32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prawo 33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6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zakrzywiony 28"/>
          <p:cNvCxnSpPr/>
          <p:nvPr/>
        </p:nvCxnSpPr>
        <p:spPr>
          <a:xfrm rot="10800000">
            <a:off x="3707905" y="5654139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akrzywiony 29"/>
          <p:cNvCxnSpPr/>
          <p:nvPr/>
        </p:nvCxnSpPr>
        <p:spPr>
          <a:xfrm rot="10800000">
            <a:off x="3707903" y="5503014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3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Paweł w Milecie do starszych z Efezu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i="1" baseline="30000" dirty="0" smtClean="0"/>
              <a:t>(</a:t>
            </a:r>
            <a:r>
              <a:rPr lang="pl-PL" sz="2000" i="1" baseline="30000" dirty="0" err="1" smtClean="0"/>
              <a:t>Dz</a:t>
            </a:r>
            <a:r>
              <a:rPr lang="pl-PL" sz="2000" i="1" baseline="30000" dirty="0" smtClean="0"/>
              <a:t> 20:17)</a:t>
            </a:r>
            <a:r>
              <a:rPr lang="pl-PL" sz="2000" i="1" dirty="0" smtClean="0"/>
              <a:t> Z Miletu natomiast posłał do Efezu </a:t>
            </a:r>
            <a:r>
              <a:rPr lang="mr-IN" sz="2000" i="1" dirty="0" smtClean="0"/>
              <a:t>…</a:t>
            </a:r>
            <a:r>
              <a:rPr lang="pl-PL" sz="2000" i="1" dirty="0" smtClean="0"/>
              <a:t>.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 </a:t>
            </a:r>
            <a:r>
              <a:rPr lang="pl-PL" sz="2000" i="1" baseline="30000" dirty="0" smtClean="0"/>
              <a:t>(31)</a:t>
            </a:r>
            <a:r>
              <a:rPr lang="pl-PL" sz="2000" i="1" dirty="0" smtClean="0"/>
              <a:t> </a:t>
            </a:r>
            <a:r>
              <a:rPr lang="pl-PL" sz="2000" b="1" i="1" u="sng" dirty="0" smtClean="0"/>
              <a:t>Dlatego bądźcie czujni! </a:t>
            </a:r>
            <a:r>
              <a:rPr lang="pl-PL" sz="2000" i="1" dirty="0" smtClean="0"/>
              <a:t>Pamiętajcie, że przez trzy lata, dniem i nocą, nie przestawałem ze łzami napominać każdego z was. 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i="1" baseline="30000" dirty="0" smtClean="0"/>
              <a:t>(</a:t>
            </a:r>
            <a:r>
              <a:rPr lang="pl-PL" sz="2000" i="1" baseline="30000" dirty="0"/>
              <a:t>32)</a:t>
            </a:r>
            <a:r>
              <a:rPr lang="pl-PL" sz="2000" i="1" dirty="0"/>
              <a:t> A teraz powierzam was Bogu oraz Słowu Jego łaski. </a:t>
            </a:r>
            <a:r>
              <a:rPr lang="pl-PL" sz="2000" b="1" i="1" u="sng" dirty="0"/>
              <a:t>Ono jest zdolne was budować i zapewnić dziedzictwo</a:t>
            </a:r>
            <a:r>
              <a:rPr lang="pl-PL" sz="2000" i="1" dirty="0"/>
              <a:t> między tymi wszystkimi, którzy dostąpili uświęcenia. </a:t>
            </a:r>
            <a:r>
              <a:rPr lang="pl-PL" sz="2000" i="1" baseline="30000" dirty="0"/>
              <a:t>(33)</a:t>
            </a:r>
            <a:r>
              <a:rPr lang="pl-PL" sz="2000" i="1" dirty="0"/>
              <a:t> Nie pożądałem srebra ani złota, ani niczyjej szaty. </a:t>
            </a:r>
            <a:r>
              <a:rPr lang="pl-PL" sz="2000" i="1" baseline="30000" dirty="0"/>
              <a:t>(34)</a:t>
            </a:r>
            <a:r>
              <a:rPr lang="pl-PL" sz="2000" i="1" dirty="0"/>
              <a:t> Sami wiecie, że te ręce służyły potrzebom moim oraz tych, którzy byli ze mną. </a:t>
            </a:r>
            <a:r>
              <a:rPr lang="pl-PL" sz="2000" i="1" baseline="30000" dirty="0"/>
              <a:t>(35)</a:t>
            </a:r>
            <a:r>
              <a:rPr lang="pl-PL" sz="20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(36)</a:t>
            </a:r>
            <a:r>
              <a:rPr lang="pl-PL" sz="2000" i="1" dirty="0"/>
              <a:t> A gdy skończył mówić, zgiął wraz z nimi wszystkimi kolana i modlił się. </a:t>
            </a:r>
            <a:r>
              <a:rPr lang="pl-PL" sz="2000" i="1" baseline="30000" dirty="0"/>
              <a:t>(</a:t>
            </a:r>
            <a:r>
              <a:rPr lang="pl-PL" sz="2000" i="1" baseline="30000"/>
              <a:t>37</a:t>
            </a:r>
            <a:r>
              <a:rPr lang="pl-PL" sz="2000" i="1" baseline="30000" smtClean="0"/>
              <a:t>) </a:t>
            </a:r>
            <a:r>
              <a:rPr lang="pl-PL" sz="2000" i="1" smtClean="0"/>
              <a:t>Nikt </a:t>
            </a:r>
            <a:r>
              <a:rPr lang="pl-PL" sz="2000" i="1" dirty="0"/>
              <a:t>też nie mógł powstrzymać łez. Wszyscy rzucali się Pawłowi na szyję i całowali go. </a:t>
            </a:r>
            <a:r>
              <a:rPr lang="pl-PL" sz="2000" i="1" baseline="30000" dirty="0"/>
              <a:t>(38)</a:t>
            </a:r>
            <a:r>
              <a:rPr lang="pl-PL" sz="2000" i="1" dirty="0"/>
              <a:t> Każdy odczuwał ból, szczególnie z powodu tych słów, że już nigdy nie zobaczą jego oblicza. Potem odprowadzili go na statek.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4252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Pan Jezus o fałszywych</a:t>
            </a:r>
            <a:r>
              <a:rPr lang="mr-IN" smtClean="0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Mt 7 ???? </a:t>
            </a:r>
            <a:r>
              <a:rPr lang="mr-IN" dirty="0" smtClean="0"/>
              <a:t>–</a:t>
            </a:r>
            <a:r>
              <a:rPr lang="pl-PL" dirty="0" smtClean="0"/>
              <a:t> uzupełnić!!!!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I o tym jest więcej, i więcej!!!!!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83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41784" y="548680"/>
            <a:ext cx="8350696" cy="2666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Współpraca cielesnych </a:t>
            </a:r>
            <a:br>
              <a:rPr lang="pl-PL" dirty="0" smtClean="0"/>
            </a:br>
            <a:r>
              <a:rPr lang="pl-PL" dirty="0" smtClean="0"/>
              <a:t>			ze zmysłowymi.</a:t>
            </a:r>
            <a:br>
              <a:rPr lang="pl-PL" dirty="0" smtClean="0"/>
            </a:br>
            <a:r>
              <a:rPr lang="pl-PL" dirty="0" smtClean="0"/>
              <a:t>Fałszywi bracia 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/>
              <a:t>	</a:t>
            </a:r>
            <a:r>
              <a:rPr lang="pl-PL" dirty="0" smtClean="0"/>
              <a:t>	i bracia cieleśni.</a:t>
            </a:r>
            <a:br>
              <a:rPr lang="pl-PL" dirty="0" smtClean="0"/>
            </a:br>
            <a:r>
              <a:rPr lang="pl-PL" dirty="0" smtClean="0"/>
              <a:t>Napięcia w Kościele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2627784" y="3861048"/>
            <a:ext cx="6516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   Uważajcie </a:t>
            </a:r>
            <a:r>
              <a:rPr lang="pl-PL" i="1" dirty="0"/>
              <a:t>na samych siebie i na całą trzodę, w której was Duch Święty ustanowił przełożonymi. Dbajcie o to, aby paść kościół </a:t>
            </a:r>
            <a:r>
              <a:rPr lang="pl-PL" i="1" dirty="0" smtClean="0"/>
              <a:t>Boga</a:t>
            </a:r>
            <a:r>
              <a:rPr lang="pl-PL" i="1" dirty="0"/>
              <a:t>, który sobie nabył własną </a:t>
            </a:r>
            <a:r>
              <a:rPr lang="pl-PL" i="1" dirty="0" smtClean="0"/>
              <a:t>krwią.</a:t>
            </a:r>
          </a:p>
          <a:p>
            <a:r>
              <a:rPr lang="pl-PL" i="1" dirty="0" smtClean="0"/>
              <a:t>   Ja </a:t>
            </a:r>
            <a:r>
              <a:rPr lang="pl-PL" i="1" dirty="0"/>
              <a:t>wiem, że po moim odejściu wejdą między was drapieżne wilki, które nie będą oszczędzać stada. </a:t>
            </a:r>
            <a:r>
              <a:rPr lang="pl-PL" i="1" dirty="0" smtClean="0"/>
              <a:t>Również </a:t>
            </a:r>
            <a:r>
              <a:rPr lang="pl-PL" i="1" dirty="0"/>
              <a:t>spomiędzy was samych powstaną ludzie mówiący rzeczy przewrotne, aby pociągnąć za sobą </a:t>
            </a:r>
            <a:r>
              <a:rPr lang="pl-PL" i="1" dirty="0" smtClean="0"/>
              <a:t>uczniów.</a:t>
            </a:r>
          </a:p>
          <a:p>
            <a:r>
              <a:rPr lang="pl-PL" i="1" dirty="0" smtClean="0"/>
              <a:t>   Dlatego </a:t>
            </a:r>
            <a:r>
              <a:rPr lang="pl-PL" i="1" dirty="0"/>
              <a:t>bądźcie czujni</a:t>
            </a:r>
            <a:r>
              <a:rPr lang="pl-PL" i="1" dirty="0" smtClean="0"/>
              <a:t>! Pamiętajcie</a:t>
            </a:r>
            <a:r>
              <a:rPr lang="pl-PL" i="1" dirty="0"/>
              <a:t>, że przez trzy lata, dniem i nocą, nie przestawałem ze łzami napominać każdego z was. </a:t>
            </a:r>
            <a:endParaRPr lang="pl-PL" i="1" dirty="0" smtClean="0"/>
          </a:p>
          <a:p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 err="1" smtClean="0"/>
              <a:t>Dz</a:t>
            </a:r>
            <a:r>
              <a:rPr lang="pl-PL" i="1" dirty="0" smtClean="0"/>
              <a:t> 20:28n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085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1" name="Łącznik zakrzywiony 30"/>
          <p:cNvCxnSpPr/>
          <p:nvPr/>
        </p:nvCxnSpPr>
        <p:spPr>
          <a:xfrm flipV="1">
            <a:off x="6548320" y="5264831"/>
            <a:ext cx="831992" cy="763564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zakrzywiony 31"/>
          <p:cNvCxnSpPr/>
          <p:nvPr/>
        </p:nvCxnSpPr>
        <p:spPr>
          <a:xfrm flipV="1">
            <a:off x="3852247" y="4958208"/>
            <a:ext cx="3058297" cy="550961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zakrzywiony 32"/>
          <p:cNvCxnSpPr/>
          <p:nvPr/>
        </p:nvCxnSpPr>
        <p:spPr>
          <a:xfrm rot="10800000">
            <a:off x="3573521" y="6012228"/>
            <a:ext cx="1906826" cy="173045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00B050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Frakcje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Liberałowie</a:t>
            </a:r>
          </a:p>
          <a:p>
            <a:pPr lvl="1"/>
            <a:r>
              <a:rPr lang="pl-PL" dirty="0" smtClean="0"/>
              <a:t>Religia świętego spokoju</a:t>
            </a:r>
          </a:p>
          <a:p>
            <a:pPr lvl="1"/>
            <a:r>
              <a:rPr lang="pl-PL" dirty="0" smtClean="0"/>
              <a:t>Ekumenizm</a:t>
            </a:r>
          </a:p>
          <a:p>
            <a:r>
              <a:rPr lang="pl-PL" dirty="0" smtClean="0"/>
              <a:t>Pod prawem, pod zakonem</a:t>
            </a:r>
          </a:p>
          <a:p>
            <a:pPr lvl="1"/>
            <a:r>
              <a:rPr lang="pl-PL" dirty="0" smtClean="0"/>
              <a:t>Sekty</a:t>
            </a:r>
          </a:p>
          <a:p>
            <a:pPr lvl="1"/>
            <a:r>
              <a:rPr lang="pl-PL" dirty="0" smtClean="0"/>
              <a:t>Społeczności (zbory) uświęcenia.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30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Napięcia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duchowi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606223" y="5043800"/>
            <a:ext cx="83106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2" name="Dowolny kształt 51"/>
          <p:cNvSpPr/>
          <p:nvPr/>
        </p:nvSpPr>
        <p:spPr>
          <a:xfrm rot="1155759">
            <a:off x="4692049" y="4531512"/>
            <a:ext cx="3413373" cy="1307040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 52"/>
          <p:cNvSpPr/>
          <p:nvPr/>
        </p:nvSpPr>
        <p:spPr>
          <a:xfrm rot="20239250">
            <a:off x="2421520" y="281054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 53"/>
          <p:cNvSpPr/>
          <p:nvPr/>
        </p:nvSpPr>
        <p:spPr>
          <a:xfrm rot="20239250">
            <a:off x="607891" y="3778694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 54"/>
          <p:cNvSpPr/>
          <p:nvPr/>
        </p:nvSpPr>
        <p:spPr>
          <a:xfrm rot="3805995">
            <a:off x="3681262" y="379625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Monochrom </a:t>
            </a:r>
            <a:r>
              <a:rPr lang="mr-IN" sz="3200" dirty="0" smtClean="0"/>
              <a:t>–</a:t>
            </a:r>
            <a:r>
              <a:rPr lang="pl-PL" sz="3200" dirty="0" smtClean="0"/>
              <a:t> do samodzielnego kolorowania</a:t>
            </a:r>
            <a:endParaRPr lang="pl-PL" sz="3200" dirty="0"/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>
                      <a:lumMod val="95000"/>
                    </a:schemeClr>
                  </a:solidFill>
                </a:rPr>
                <a:t>	ZGUBIONE</a:t>
              </a:r>
              <a:endParaRPr lang="pl-PL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>
                      <a:lumMod val="95000"/>
                    </a:schemeClr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duchowi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cieleśni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endParaRPr lang="pl-PL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smtClean="0">
                  <a:solidFill>
                    <a:schemeClr val="bg1">
                      <a:lumMod val="95000"/>
                    </a:schemeClr>
                  </a:solidFill>
                </a:rPr>
                <a:t>Politeiści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Fałszywi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bracia</a:t>
            </a:r>
          </a:p>
        </p:txBody>
      </p:sp>
      <p:sp>
        <p:nvSpPr>
          <p:cNvPr id="38" name="PoleTekstowe 37"/>
          <p:cNvSpPr txBox="1"/>
          <p:nvPr/>
        </p:nvSpPr>
        <p:spPr>
          <a:xfrm rot="1825528">
            <a:off x="4979829" y="2412729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Nie </a:t>
            </a:r>
            <a:r>
              <a:rPr lang="pl-PL" sz="2800" b="1" smtClean="0">
                <a:solidFill>
                  <a:srgbClr val="FF0000"/>
                </a:solidFill>
              </a:rPr>
              <a:t>oglądać </a:t>
            </a:r>
            <a:br>
              <a:rPr lang="pl-PL" sz="2800" b="1" smtClean="0">
                <a:solidFill>
                  <a:srgbClr val="FF0000"/>
                </a:solidFill>
              </a:rPr>
            </a:br>
            <a:r>
              <a:rPr lang="pl-PL" sz="2800" b="1" smtClean="0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#5:</a:t>
            </a:r>
            <a:br>
              <a:rPr lang="pl-PL" dirty="0" smtClean="0"/>
            </a:br>
            <a:r>
              <a:rPr lang="pl-PL" b="1" dirty="0" smtClean="0"/>
              <a:t>Co jeszcze wytrzyma ten model?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621904" y="4294603"/>
            <a:ext cx="7054552" cy="2086725"/>
          </a:xfrm>
        </p:spPr>
        <p:txBody>
          <a:bodyPr/>
          <a:lstStyle/>
          <a:p>
            <a:r>
              <a:rPr lang="pl-PL" dirty="0" smtClean="0"/>
              <a:t>	Proszę też, aby Chrystus przez wiarę zadomowił się w waszych sercach, abyście — zakorzenieni i ugruntowani w miłości potrafili pojąć, </a:t>
            </a:r>
            <a:br>
              <a:rPr lang="pl-PL" dirty="0" smtClean="0"/>
            </a:br>
            <a:r>
              <a:rPr lang="pl-PL" dirty="0" smtClean="0"/>
              <a:t>wraz ze wszystkimi świętymi, </a:t>
            </a:r>
            <a:br>
              <a:rPr lang="pl-PL" dirty="0" smtClean="0"/>
            </a:br>
            <a:r>
              <a:rPr lang="pl-PL" dirty="0" smtClean="0"/>
              <a:t>jaka jest szerokość i długość, wysokość i głębokość, </a:t>
            </a:r>
            <a:br>
              <a:rPr lang="pl-PL" dirty="0" smtClean="0"/>
            </a:br>
            <a:r>
              <a:rPr lang="pl-PL" dirty="0" smtClean="0"/>
              <a:t>i poznać wykraczającą poza zdolności poznawcze miłość Chrystusa </a:t>
            </a:r>
            <a:br>
              <a:rPr lang="pl-PL" dirty="0" smtClean="0"/>
            </a:br>
            <a:r>
              <a:rPr lang="pl-PL" dirty="0" smtClean="0"/>
              <a:t>— abyście zostali wypełnieni całą pełnią Boga.</a:t>
            </a:r>
          </a:p>
          <a:p>
            <a:pPr algn="r"/>
            <a:r>
              <a:rPr lang="pl-PL" dirty="0" smtClean="0"/>
              <a:t>	Ef 3:17nn</a:t>
            </a:r>
          </a:p>
        </p:txBody>
      </p:sp>
    </p:spTree>
    <p:extLst>
      <p:ext uri="{BB962C8B-B14F-4D97-AF65-F5344CB8AC3E}">
        <p14:creationId xmlns:p14="http://schemas.microsoft.com/office/powerpoint/2010/main" val="1416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ukryte w Islamie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Ale to tylko model,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rzeczywistością jest Chrystus!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pPr algn="ctr"/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	W Nim </a:t>
            </a:r>
            <a:r>
              <a:rPr lang="mr-IN" sz="2800" b="1" dirty="0" smtClean="0">
                <a:solidFill>
                  <a:schemeClr val="tx1"/>
                </a:solidFill>
              </a:rPr>
              <a:t>…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#6:</a:t>
            </a:r>
            <a:br>
              <a:rPr lang="pl-PL" dirty="0" smtClean="0"/>
            </a:br>
            <a:r>
              <a:rPr lang="pl-PL" b="1" dirty="0" smtClean="0"/>
              <a:t>Co mam mówić?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2699792" y="4128521"/>
            <a:ext cx="5758408" cy="1532727"/>
          </a:xfrm>
        </p:spPr>
        <p:txBody>
          <a:bodyPr/>
          <a:lstStyle/>
          <a:p>
            <a:r>
              <a:rPr lang="pl-PL" dirty="0" smtClean="0"/>
              <a:t>	Ale </a:t>
            </a:r>
            <a:r>
              <a:rPr lang="pl-PL" dirty="0"/>
              <a:t>mówię wam, że z każdego bezużytecznego słowa,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które </a:t>
            </a:r>
            <a:r>
              <a:rPr lang="pl-PL" dirty="0"/>
              <a:t>wypowiedzą ludzie, zdadzą sprawę w dzień sądu.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Bo </a:t>
            </a:r>
            <a:r>
              <a:rPr lang="pl-PL" dirty="0"/>
              <a:t>na podstawie twoich słów będziesz usprawiedliwiony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na podstawie twoich słów będziesz potępiony</a:t>
            </a:r>
            <a:r>
              <a:rPr lang="pl-PL" dirty="0" smtClean="0"/>
              <a:t>.</a:t>
            </a:r>
          </a:p>
          <a:p>
            <a:pPr algn="r"/>
            <a:r>
              <a:rPr lang="pl-PL" dirty="0" smtClean="0"/>
              <a:t>Mt </a:t>
            </a:r>
            <a:r>
              <a:rPr lang="pl-PL" dirty="0"/>
              <a:t>12:36-37 </a:t>
            </a:r>
            <a:r>
              <a:rPr lang="pl-PL" dirty="0" err="1" smtClean="0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7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Komunikaty do grup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</a:p>
          <a:p>
            <a:pPr algn="ctr"/>
            <a:r>
              <a:rPr lang="pl-PL" dirty="0" smtClean="0"/>
              <a:t>Jezusa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561813" y="5104610"/>
            <a:ext cx="95268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Łuk 4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>
            <a:off x="7265803" y="4067067"/>
            <a:ext cx="916446" cy="810575"/>
          </a:xfrm>
          <a:prstGeom prst="arc">
            <a:avLst>
              <a:gd name="adj1" fmla="val 8462031"/>
              <a:gd name="adj2" fmla="val 602480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Łuk 46"/>
          <p:cNvSpPr/>
          <p:nvPr/>
        </p:nvSpPr>
        <p:spPr>
          <a:xfrm>
            <a:off x="5041952" y="4259117"/>
            <a:ext cx="2126977" cy="970084"/>
          </a:xfrm>
          <a:prstGeom prst="arc">
            <a:avLst>
              <a:gd name="adj1" fmla="val 11901144"/>
              <a:gd name="adj2" fmla="val 2089728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Łuk 47"/>
          <p:cNvSpPr/>
          <p:nvPr/>
        </p:nvSpPr>
        <p:spPr>
          <a:xfrm rot="20168502">
            <a:off x="6345645" y="4920928"/>
            <a:ext cx="3168875" cy="810575"/>
          </a:xfrm>
          <a:prstGeom prst="arc">
            <a:avLst>
              <a:gd name="adj1" fmla="val 11392276"/>
              <a:gd name="adj2" fmla="val 1277706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4860032" y="2636912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#1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1" name="PoleTekstowe 30"/>
          <p:cNvSpPr txBox="1"/>
          <p:nvPr/>
        </p:nvSpPr>
        <p:spPr>
          <a:xfrm>
            <a:off x="5680799" y="3703751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#2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2" name="PoleTekstowe 31"/>
          <p:cNvSpPr txBox="1"/>
          <p:nvPr/>
        </p:nvSpPr>
        <p:spPr>
          <a:xfrm>
            <a:off x="7383258" y="4214857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#3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33" name="PoleTekstowe 32"/>
          <p:cNvSpPr txBox="1"/>
          <p:nvPr/>
        </p:nvSpPr>
        <p:spPr>
          <a:xfrm>
            <a:off x="6847453" y="5333738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#4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12" grpId="0"/>
      <p:bldP spid="31" grpId="0"/>
      <p:bldP spid="32" grpId="0"/>
      <p:bldP spid="3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/>
              <a:t>Komunikaty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 smtClean="0"/>
              <a:t>#</a:t>
            </a:r>
            <a:r>
              <a:rPr lang="pl-PL" sz="2800" dirty="0"/>
              <a:t>1. do </a:t>
            </a:r>
            <a:r>
              <a:rPr lang="pl-PL" sz="2800" dirty="0" smtClean="0"/>
              <a:t>świata:</a:t>
            </a:r>
            <a:br>
              <a:rPr lang="pl-PL" sz="2800" dirty="0" smtClean="0"/>
            </a:br>
            <a:r>
              <a:rPr lang="pl-PL" sz="2800" dirty="0" smtClean="0"/>
              <a:t>	opamiętajcie </a:t>
            </a:r>
            <a:r>
              <a:rPr lang="pl-PL" sz="2800" dirty="0"/>
              <a:t>się i wierzcie w </a:t>
            </a:r>
            <a:r>
              <a:rPr lang="pl-PL" sz="2800" dirty="0" smtClean="0"/>
              <a:t>ewangelię (Mk1:15);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#2. do </a:t>
            </a:r>
            <a:r>
              <a:rPr lang="pl-PL" sz="2800" dirty="0" err="1" smtClean="0"/>
              <a:t>nowonawróconych</a:t>
            </a:r>
            <a:r>
              <a:rPr lang="pl-PL" sz="2800" dirty="0" smtClean="0"/>
              <a:t> </a:t>
            </a:r>
            <a:r>
              <a:rPr lang="pl-PL" sz="2800" dirty="0"/>
              <a:t>(</a:t>
            </a:r>
            <a:r>
              <a:rPr lang="pl-PL" sz="2800" dirty="0" smtClean="0"/>
              <a:t>niemowlaków):</a:t>
            </a:r>
            <a:br>
              <a:rPr lang="pl-PL" sz="2800" dirty="0" smtClean="0"/>
            </a:br>
            <a:r>
              <a:rPr lang="pl-PL" sz="2800" dirty="0" smtClean="0"/>
              <a:t>	niezafałszowane </a:t>
            </a:r>
            <a:r>
              <a:rPr lang="pl-PL" sz="2800" dirty="0"/>
              <a:t>mleko Słowa Bożego aby </a:t>
            </a:r>
            <a:r>
              <a:rPr lang="pl-PL" sz="2800" dirty="0" smtClean="0"/>
              <a:t>wzrastali (1P2:2);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#3. do </a:t>
            </a:r>
            <a:r>
              <a:rPr lang="pl-PL" sz="2800" dirty="0" smtClean="0"/>
              <a:t>wierzących:</a:t>
            </a:r>
            <a:br>
              <a:rPr lang="pl-PL" sz="2800" dirty="0" smtClean="0"/>
            </a:br>
            <a:r>
              <a:rPr lang="pl-PL" sz="2800" dirty="0" smtClean="0"/>
              <a:t>	słowa </a:t>
            </a:r>
            <a:r>
              <a:rPr lang="pl-PL" sz="2800" dirty="0"/>
              <a:t>zachęty do dobrych uczynków i </a:t>
            </a:r>
            <a:r>
              <a:rPr lang="pl-PL" sz="2800" dirty="0" smtClean="0"/>
              <a:t>miłości (Heb10:24n);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#4. </a:t>
            </a:r>
            <a:r>
              <a:rPr lang="pl-PL" sz="2800" dirty="0" smtClean="0"/>
              <a:t>do </a:t>
            </a:r>
            <a:r>
              <a:rPr lang="pl-PL" sz="2800" dirty="0"/>
              <a:t>niektórych </a:t>
            </a:r>
            <a:r>
              <a:rPr lang="pl-PL" sz="2800" dirty="0" smtClean="0"/>
              <a:t>cielesnych braci:</a:t>
            </a:r>
            <a:br>
              <a:rPr lang="pl-PL" sz="2800" dirty="0" smtClean="0"/>
            </a:br>
            <a:r>
              <a:rPr lang="pl-PL" sz="2800" dirty="0" smtClean="0"/>
              <a:t>	napomnienie;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ale </a:t>
            </a:r>
            <a:r>
              <a:rPr lang="pl-PL" sz="2800" dirty="0"/>
              <a:t>nasza normalność to komunikaty od 1 do </a:t>
            </a:r>
            <a:r>
              <a:rPr lang="pl-PL" sz="2800" dirty="0" smtClean="0"/>
              <a:t>3.</a:t>
            </a:r>
          </a:p>
          <a:p>
            <a:pPr marL="0" indent="0"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#5. (Bogdan) </a:t>
            </a:r>
            <a:r>
              <a:rPr lang="mr-IN" sz="2800" dirty="0" smtClean="0"/>
              <a:t>–</a:t>
            </a:r>
            <a:r>
              <a:rPr lang="pl-PL" sz="2800" dirty="0" smtClean="0"/>
              <a:t> do świata -&gt; wskazywanie oszustów.</a:t>
            </a:r>
            <a:endParaRPr lang="pl-PL" sz="2800" dirty="0"/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72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Kończymy?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3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Pytania?</a:t>
            </a: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/>
          </a:p>
          <a:p>
            <a:pPr marL="400050" lvl="1" indent="0">
              <a:buNone/>
            </a:pPr>
            <a:r>
              <a:rPr lang="pl-PL" dirty="0" smtClean="0"/>
              <a:t>					</a:t>
            </a:r>
            <a:r>
              <a:rPr lang="pl-PL" dirty="0" err="1" smtClean="0"/>
              <a:t>wojtek@pp.org.pl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				tel. 601 42 50 19</a:t>
            </a:r>
            <a:br>
              <a:rPr lang="pl-PL" dirty="0" smtClean="0"/>
            </a:br>
            <a:r>
              <a:rPr lang="pl-PL" dirty="0" smtClean="0"/>
              <a:t>					Blog W34</a:t>
            </a:r>
          </a:p>
          <a:p>
            <a:pPr marL="514350" indent="-514350">
              <a:buFont typeface="+mj-lt"/>
              <a:buAutoNum type="arabicPeriod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9094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Paweł w Milecie do starszych z Efezu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i="1" baseline="30000" dirty="0"/>
              <a:t>(</a:t>
            </a:r>
            <a:r>
              <a:rPr lang="pl-PL" sz="1400" i="1" baseline="30000" dirty="0" err="1"/>
              <a:t>Dz</a:t>
            </a:r>
            <a:r>
              <a:rPr lang="pl-PL" sz="1400" i="1" baseline="30000" dirty="0"/>
              <a:t> 20:17)</a:t>
            </a:r>
            <a:r>
              <a:rPr lang="pl-PL" sz="1400" i="1" dirty="0"/>
              <a:t> Z Miletu natomiast posłał do Efezu wiadomość i wezwał do siebie starszych kościoła. </a:t>
            </a:r>
            <a:r>
              <a:rPr lang="pl-PL" sz="1400" i="1" baseline="30000" dirty="0"/>
              <a:t>(18)</a:t>
            </a:r>
            <a:r>
              <a:rPr lang="pl-PL" sz="1400" i="1" dirty="0"/>
              <a:t> Gdy starsi stawili się u Pawła, on zwrócił się do nich: Wy wiecie, jak żyłem wśród was przez cały czas, od pierwszego dnia mojego pobytu w Azji.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(19)</a:t>
            </a:r>
            <a:r>
              <a:rPr lang="pl-PL" sz="1400" i="1" dirty="0"/>
              <a:t> Służyłem Panu z całą pokorą, wśród łez i prób, które spotykały mnie ze strony spiskujących Żydów. </a:t>
            </a:r>
            <a:r>
              <a:rPr lang="pl-PL" sz="1400" i="1" baseline="30000" dirty="0"/>
              <a:t>(20)</a:t>
            </a:r>
            <a:r>
              <a:rPr lang="pl-PL" sz="1400" i="1" dirty="0"/>
              <a:t> Wiecie, że w żaden sposób </a:t>
            </a:r>
            <a:r>
              <a:rPr lang="pl-PL" sz="1400" i="1" u="sng" dirty="0"/>
              <a:t>nie przemilczałem niczego, co pożyteczne</a:t>
            </a:r>
            <a:r>
              <a:rPr lang="pl-PL" sz="1400" i="1" dirty="0"/>
              <a:t>. Przeciwnie, przekazywałem wam to i pouczałem o tym publicznie i po domach. </a:t>
            </a:r>
            <a:r>
              <a:rPr lang="pl-PL" sz="1400" i="1" baseline="30000" dirty="0"/>
              <a:t>(21)</a:t>
            </a:r>
            <a:r>
              <a:rPr lang="pl-PL" sz="1400" i="1" dirty="0"/>
              <a:t> Na </a:t>
            </a:r>
            <a:r>
              <a:rPr lang="pl-PL" sz="1400" i="1" u="sng" dirty="0"/>
              <a:t>podstawie świadectw </a:t>
            </a:r>
            <a:r>
              <a:rPr lang="pl-PL" sz="1400" b="1" i="1" u="sng" dirty="0"/>
              <a:t>wzywałem</a:t>
            </a:r>
            <a:r>
              <a:rPr lang="pl-PL" sz="1400" i="1" dirty="0"/>
              <a:t> Żydów i Greków </a:t>
            </a:r>
            <a:r>
              <a:rPr lang="pl-PL" sz="1400" b="1" i="1" u="sng" dirty="0"/>
              <a:t>do opamiętania się przed Bogiem i do wiary w naszego Pana Jezusa.</a:t>
            </a:r>
            <a:r>
              <a:rPr lang="pl-PL" sz="1400" i="1" dirty="0"/>
              <a:t> </a:t>
            </a:r>
            <a:r>
              <a:rPr lang="pl-PL" sz="1400" i="1" baseline="30000" dirty="0"/>
              <a:t>(22)</a:t>
            </a:r>
            <a:r>
              <a:rPr lang="pl-PL" sz="1400" i="1" dirty="0"/>
              <a:t> A teraz ja, zobowiązany w Duchu, idę do Jerozolimy, niepewny, co mnie tam spotka. </a:t>
            </a:r>
            <a:r>
              <a:rPr lang="pl-PL" sz="1400" i="1" baseline="30000" dirty="0"/>
              <a:t>(23)</a:t>
            </a:r>
            <a:r>
              <a:rPr lang="pl-PL" sz="1400" i="1" dirty="0"/>
              <a:t> Wiem tylko — co mi zresztą Duch Święty w każdym mieście poświadcza — że czekają mnie więzy i ucisk. </a:t>
            </a:r>
            <a:r>
              <a:rPr lang="pl-PL" sz="1400" i="1" baseline="30000" dirty="0"/>
              <a:t>(24)</a:t>
            </a:r>
            <a:r>
              <a:rPr lang="pl-PL" sz="1400" i="1" dirty="0"/>
              <a:t> Nie przywiązuję jednak wagi do mojego życia. Zależy mi tylko na tym, aby dokończyć biegu oraz wykonać zadanie, zlecone przez Pana Jezusa, to znaczy </a:t>
            </a:r>
            <a:r>
              <a:rPr lang="pl-PL" sz="1400" i="1" u="sng" dirty="0"/>
              <a:t>służyć świadectwem dobrej nowinie o łasce Bożej</a:t>
            </a:r>
            <a:r>
              <a:rPr lang="pl-PL" sz="1400" i="1" dirty="0"/>
              <a:t>. </a:t>
            </a:r>
            <a:r>
              <a:rPr lang="pl-PL" sz="1400" i="1" baseline="30000" dirty="0"/>
              <a:t>(25)</a:t>
            </a:r>
            <a:r>
              <a:rPr lang="pl-PL" sz="1400" i="1" dirty="0"/>
              <a:t> A oto teraz wiem, że już więcej nie zobaczycie mojego oblicza — wy wszyscy, wśród których chodziłem, </a:t>
            </a:r>
            <a:r>
              <a:rPr lang="pl-PL" sz="1400" b="1" i="1" u="sng" dirty="0"/>
              <a:t>ogłaszając Królestwo.</a:t>
            </a:r>
            <a:r>
              <a:rPr lang="pl-PL" sz="1400" i="1" dirty="0"/>
              <a:t> </a:t>
            </a:r>
            <a:r>
              <a:rPr lang="pl-PL" sz="1400" i="1" baseline="30000" dirty="0"/>
              <a:t>(26)</a:t>
            </a:r>
            <a:r>
              <a:rPr lang="pl-PL" sz="1400" i="1" dirty="0"/>
              <a:t> Dlatego oświadczam wam w dniu dzisiejszym, że nie ponoszę winy za czyjąkolwiek krew, </a:t>
            </a:r>
            <a:r>
              <a:rPr lang="pl-PL" sz="1400" i="1" baseline="30000" dirty="0"/>
              <a:t>(27)</a:t>
            </a:r>
            <a:r>
              <a:rPr lang="pl-PL" sz="1400" i="1" dirty="0"/>
              <a:t> ponieważ nie uchylałem się od głoszenia wam </a:t>
            </a:r>
            <a:r>
              <a:rPr lang="pl-PL" sz="1400" b="1" i="1" u="sng" dirty="0"/>
              <a:t>całego planu Boga.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(28)</a:t>
            </a:r>
            <a:r>
              <a:rPr lang="pl-PL" sz="1400" i="1" dirty="0"/>
              <a:t> Uważajcie na samych siebie i na całą trzodę, w której was Duch Święty ustanowił przełożonymi. Dbajcie o to, aby paść kościół Boga, który sobie nabył własną krwią. </a:t>
            </a:r>
            <a:r>
              <a:rPr lang="pl-PL" sz="1400" i="1" baseline="30000" dirty="0"/>
              <a:t>(29)</a:t>
            </a:r>
            <a:r>
              <a:rPr lang="pl-PL" sz="1400" i="1" dirty="0"/>
              <a:t> Ja wiem, że po moim odejściu wejdą między was drapieżne wilki, które nie będą oszczędzać stada. </a:t>
            </a:r>
            <a:r>
              <a:rPr lang="pl-PL" sz="1400" i="1" baseline="30000" dirty="0"/>
              <a:t>(30)</a:t>
            </a:r>
            <a:r>
              <a:rPr lang="pl-PL" sz="1400" i="1" dirty="0"/>
              <a:t> Również spomiędzy was samych powstaną ludzie mówiący rzeczy przewrotne, aby pociągnąć za sobą uczniów. </a:t>
            </a:r>
            <a:r>
              <a:rPr lang="pl-PL" sz="1400" i="1" baseline="30000" dirty="0"/>
              <a:t>(31)</a:t>
            </a:r>
            <a:r>
              <a:rPr lang="pl-PL" sz="1400" i="1" dirty="0"/>
              <a:t> </a:t>
            </a:r>
            <a:r>
              <a:rPr lang="pl-PL" sz="1400" b="1" i="1" u="sng" dirty="0"/>
              <a:t>Dlatego bądźcie czujni</a:t>
            </a:r>
            <a:r>
              <a:rPr lang="pl-PL" sz="1400" b="1" i="1" u="sng" dirty="0" smtClean="0"/>
              <a:t>! </a:t>
            </a:r>
            <a:r>
              <a:rPr lang="pl-PL" sz="1400" i="1" dirty="0" smtClean="0"/>
              <a:t>Pamiętajcie</a:t>
            </a:r>
            <a:r>
              <a:rPr lang="pl-PL" sz="1400" i="1" dirty="0"/>
              <a:t>, że przez trzy lata, dniem i nocą, nie przestawałem ze łzami napominać każdego z was.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(32)</a:t>
            </a:r>
            <a:r>
              <a:rPr lang="pl-PL" sz="1400" i="1" dirty="0"/>
              <a:t> A teraz powierzam was Bogu oraz Słowu Jego łaski. </a:t>
            </a:r>
            <a:r>
              <a:rPr lang="pl-PL" sz="1400" b="1" i="1" u="sng" dirty="0"/>
              <a:t>Ono jest zdolne was budować i zapewnić dziedzictwo</a:t>
            </a:r>
            <a:r>
              <a:rPr lang="pl-PL" sz="1400" i="1" dirty="0"/>
              <a:t> między tymi wszystkimi, którzy dostąpili uświęcenia. </a:t>
            </a:r>
            <a:r>
              <a:rPr lang="pl-PL" sz="1400" i="1" baseline="30000" dirty="0"/>
              <a:t>(33)</a:t>
            </a:r>
            <a:r>
              <a:rPr lang="pl-PL" sz="1400" i="1" dirty="0"/>
              <a:t> Nie pożądałem srebra ani złota, ani niczyjej szaty. </a:t>
            </a:r>
            <a:r>
              <a:rPr lang="pl-PL" sz="1400" i="1" baseline="30000" dirty="0"/>
              <a:t>(34)</a:t>
            </a:r>
            <a:r>
              <a:rPr lang="pl-PL" sz="1400" i="1" dirty="0"/>
              <a:t> Sami wiecie, że te ręce służyły potrzebom moim oraz tych, którzy byli ze mną. </a:t>
            </a:r>
            <a:r>
              <a:rPr lang="pl-PL" sz="1400" i="1" baseline="30000" dirty="0"/>
              <a:t>(35)</a:t>
            </a:r>
            <a:r>
              <a:rPr lang="pl-PL" sz="14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(36)</a:t>
            </a:r>
            <a:r>
              <a:rPr lang="pl-PL" sz="1400" i="1" dirty="0"/>
              <a:t> A gdy skończył mówić, zgiął wraz z nimi wszystkimi kolana i modlił się. </a:t>
            </a:r>
            <a:r>
              <a:rPr lang="pl-PL" sz="1400" i="1" baseline="30000" dirty="0"/>
              <a:t>(37)</a:t>
            </a:r>
            <a:r>
              <a:rPr lang="pl-PL" sz="1400" i="1" dirty="0"/>
              <a:t>Nikt też nie mógł powstrzymać łez. Wszyscy rzucali się Pawłowi na szyję i całowali go. </a:t>
            </a:r>
            <a:r>
              <a:rPr lang="pl-PL" sz="1400" i="1" baseline="30000" dirty="0"/>
              <a:t>(38)</a:t>
            </a:r>
            <a:r>
              <a:rPr lang="pl-PL" sz="1400" i="1" dirty="0"/>
              <a:t> Każdy odczuwał ból, szczególnie z powodu tych słów, że już nigdy nie zobaczą jego oblicza. Potem odprowadzili go na statek.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715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Monochrom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pl-PL" sz="3200" dirty="0" smtClean="0">
                <a:solidFill>
                  <a:schemeClr val="bg1"/>
                </a:solidFill>
              </a:rPr>
              <a:t> do samodzielnego kolorowania</a:t>
            </a:r>
            <a:endParaRPr lang="pl-PL" sz="3200" dirty="0">
              <a:solidFill>
                <a:schemeClr val="bg1"/>
              </a:solidFill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/>
                  </a:solidFill>
                </a:rPr>
                <a:t>	ZGUBIONE</a:t>
              </a:r>
              <a:endParaRPr lang="pl-PL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/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duchowi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cieleśni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 smtClean="0">
                  <a:solidFill>
                    <a:schemeClr val="bg1"/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  <a:p>
              <a:pPr algn="ctr"/>
              <a:endParaRPr lang="pl-PL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smtClean="0">
                  <a:solidFill>
                    <a:schemeClr val="bg1"/>
                  </a:solidFill>
                </a:rPr>
                <a:t>Politeiści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8" name="PoleTekstowe 37"/>
          <p:cNvSpPr txBox="1"/>
          <p:nvPr/>
        </p:nvSpPr>
        <p:spPr>
          <a:xfrm rot="1825528">
            <a:off x="4979829" y="2412729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Nie </a:t>
            </a:r>
            <a:r>
              <a:rPr lang="pl-PL" sz="2800" b="1" smtClean="0">
                <a:solidFill>
                  <a:schemeClr val="bg1"/>
                </a:solidFill>
              </a:rPr>
              <a:t>oglądać </a:t>
            </a:r>
            <a:br>
              <a:rPr lang="pl-PL" sz="2800" b="1" smtClean="0">
                <a:solidFill>
                  <a:schemeClr val="bg1"/>
                </a:solidFill>
              </a:rPr>
            </a:br>
            <a:r>
              <a:rPr lang="pl-PL" sz="2800" b="1" smtClean="0">
                <a:solidFill>
                  <a:schemeClr val="bg1"/>
                </a:solidFill>
              </a:rPr>
              <a:t>	zbyt dokładnie!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1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Kończymy!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7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Synteza </a:t>
            </a:r>
            <a:r>
              <a:rPr lang="mr-IN" dirty="0" smtClean="0"/>
              <a:t>–</a:t>
            </a:r>
            <a:r>
              <a:rPr lang="pl-PL" dirty="0" smtClean="0"/>
              <a:t> jak działać?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73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zapamiętać?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Wersety!</a:t>
            </a:r>
          </a:p>
          <a:p>
            <a:r>
              <a:rPr lang="pl-PL" dirty="0" smtClean="0"/>
              <a:t>Podział widoczny to nie podział duchowy.</a:t>
            </a:r>
          </a:p>
          <a:p>
            <a:r>
              <a:rPr lang="pl-PL" dirty="0" smtClean="0"/>
              <a:t>Postępujmy mądrze </a:t>
            </a:r>
            <a:r>
              <a:rPr lang="mr-IN" dirty="0" smtClean="0"/>
              <a:t>–</a:t>
            </a:r>
            <a:r>
              <a:rPr lang="pl-PL" dirty="0" smtClean="0"/>
              <a:t> rozpoznawajmy teren.</a:t>
            </a:r>
          </a:p>
          <a:p>
            <a:r>
              <a:rPr lang="pl-PL" dirty="0"/>
              <a:t>Nauka o obecności DŚ w człowieku.</a:t>
            </a:r>
          </a:p>
          <a:p>
            <a:r>
              <a:rPr lang="pl-PL" dirty="0" smtClean="0"/>
              <a:t>Mówmy właściwe rzeczy właściwym ludziom.</a:t>
            </a:r>
          </a:p>
          <a:p>
            <a:r>
              <a:rPr lang="pl-PL" dirty="0" smtClean="0"/>
              <a:t>Praktyka: 4 rodzaje komunikatów.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0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0801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 świat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 i 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Uczeń, człowiek</a:t>
                      </a:r>
                      <a:r>
                        <a:rPr lang="pl-PL" baseline="0" dirty="0" smtClean="0"/>
                        <a:t> d</a:t>
                      </a:r>
                      <a:r>
                        <a:rPr lang="pl-PL" dirty="0" smtClean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8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i do kogo? Więcej wariantów.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04457"/>
              </p:ext>
            </p:extLst>
          </p:nvPr>
        </p:nvGraphicFramePr>
        <p:xfrm>
          <a:off x="395536" y="1340768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Jak rozpoznać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Co mówimy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Zgubiony</a:t>
                      </a:r>
                      <a:r>
                        <a:rPr lang="pl-PL" baseline="0" dirty="0" smtClean="0"/>
                        <a:t> ś</a:t>
                      </a:r>
                      <a:r>
                        <a:rPr lang="pl-PL" dirty="0" smtClean="0"/>
                        <a:t>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Niemowlak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Dziecko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Ociężały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Chrześcijanin cielesny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Uczeń,</a:t>
                      </a:r>
                      <a:r>
                        <a:rPr lang="pl-PL" baseline="0" dirty="0" smtClean="0"/>
                        <a:t> człowiek d</a:t>
                      </a:r>
                      <a:r>
                        <a:rPr lang="pl-PL" dirty="0" smtClean="0"/>
                        <a:t>uchowy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Nominalny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Buddysta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Fałszywy brat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Żyd mesjański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Mormon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Świadek Jehowy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Pytania, dyskusja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 smtClean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12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Modlitwa św. Pawła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i="1" dirty="0" smtClean="0"/>
              <a:t>A teraz powierzamy się Bogu i Słowu łaski Jego. </a:t>
            </a:r>
            <a:br>
              <a:rPr lang="pl-PL" i="1" dirty="0" smtClean="0"/>
            </a:br>
            <a:r>
              <a:rPr lang="pl-PL" i="1" dirty="0" smtClean="0"/>
              <a:t>Ono jest zdolne budować nas </a:t>
            </a:r>
            <a:br>
              <a:rPr lang="pl-PL" i="1" dirty="0" smtClean="0"/>
            </a:br>
            <a:r>
              <a:rPr lang="pl-PL" i="1" dirty="0" smtClean="0"/>
              <a:t>	i zapewnić nam dziedzictwo między tymi wszystkimi, którzy dostąpili uświęcenia.</a:t>
            </a:r>
          </a:p>
          <a:p>
            <a:pPr marL="0" indent="0">
              <a:buNone/>
            </a:pPr>
            <a:r>
              <a:rPr lang="pl-PL" i="1" dirty="0" smtClean="0"/>
              <a:t>Nie pożądajmy srebra ani złota, ani niczyjej szaty. Sami służmy potrzebom swoim </a:t>
            </a:r>
            <a:r>
              <a:rPr lang="pl-PL" i="1" dirty="0"/>
              <a:t/>
            </a:r>
            <a:br>
              <a:rPr lang="pl-PL" i="1" dirty="0"/>
            </a:br>
            <a:r>
              <a:rPr lang="pl-PL" i="1" dirty="0" smtClean="0"/>
              <a:t>	oraz tym, którzy są z nami </a:t>
            </a:r>
            <a:br>
              <a:rPr lang="pl-PL" i="1" dirty="0" smtClean="0"/>
            </a:br>
            <a:r>
              <a:rPr lang="pl-PL" i="1" dirty="0" smtClean="0"/>
              <a:t>		pokazując że w ten sposób pracując, </a:t>
            </a:r>
            <a:br>
              <a:rPr lang="pl-PL" i="1" dirty="0" smtClean="0"/>
            </a:br>
            <a:r>
              <a:rPr lang="pl-PL" i="1" dirty="0" smtClean="0"/>
              <a:t>należy wspierać słabych </a:t>
            </a:r>
            <a:br>
              <a:rPr lang="pl-PL" i="1" dirty="0" smtClean="0"/>
            </a:br>
            <a:r>
              <a:rPr lang="pl-PL" i="1" dirty="0" smtClean="0"/>
              <a:t>	i pamiętać o słowach Pana Jezusa, </a:t>
            </a:r>
            <a:br>
              <a:rPr lang="pl-PL" i="1" dirty="0" smtClean="0"/>
            </a:br>
            <a:r>
              <a:rPr lang="pl-PL" i="1" dirty="0" smtClean="0"/>
              <a:t>		który sam powiedział:</a:t>
            </a:r>
          </a:p>
          <a:p>
            <a:pPr marL="0" indent="0">
              <a:buNone/>
            </a:pPr>
            <a:r>
              <a:rPr lang="pl-PL" i="1" dirty="0" smtClean="0"/>
              <a:t>Więcej szczęścia jest w dawaniu niż w braniu.</a:t>
            </a:r>
          </a:p>
          <a:p>
            <a:pPr marL="0" indent="0">
              <a:buNone/>
            </a:pPr>
            <a:r>
              <a:rPr lang="pl-PL" i="1" dirty="0" smtClean="0"/>
              <a:t>					(</a:t>
            </a:r>
            <a:r>
              <a:rPr lang="pl-PL" i="1" dirty="0" err="1"/>
              <a:t>Dz</a:t>
            </a:r>
            <a:r>
              <a:rPr lang="pl-PL" i="1" dirty="0"/>
              <a:t> </a:t>
            </a:r>
            <a:r>
              <a:rPr lang="pl-PL" i="1" dirty="0" smtClean="0"/>
              <a:t>20:32, parafraza)</a:t>
            </a:r>
            <a:r>
              <a:rPr lang="pl-PL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1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Koniec</a:t>
            </a:r>
            <a:br>
              <a:rPr lang="pl-PL" dirty="0" smtClean="0"/>
            </a:br>
            <a:r>
              <a:rPr lang="pl-PL" dirty="0" smtClean="0"/>
              <a:t>---- to był ostatni slajd.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1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mtClean="0"/>
              <a:t>Notatki ROBOCZE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Roboczy </a:t>
            </a:r>
            <a:r>
              <a:rPr lang="mr-IN" sz="3200" dirty="0" smtClean="0"/>
              <a:t>–</a:t>
            </a:r>
            <a:r>
              <a:rPr lang="pl-PL" sz="3200" dirty="0" smtClean="0"/>
              <a:t> zrobić taki, co będzie miał wszystko!!</a:t>
            </a:r>
            <a:endParaRPr lang="pl-PL" sz="3200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7452360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52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Wstęp:</a:t>
            </a:r>
            <a:br>
              <a:rPr lang="pl-PL" dirty="0" smtClean="0"/>
            </a:br>
            <a:r>
              <a:rPr lang="pl-PL" b="1" dirty="0" smtClean="0"/>
              <a:t>Idea i sposób jej prezentacji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47664" y="4222595"/>
            <a:ext cx="7086600" cy="2086725"/>
          </a:xfrm>
        </p:spPr>
        <p:txBody>
          <a:bodyPr/>
          <a:lstStyle/>
          <a:p>
            <a:r>
              <a:rPr lang="pl-PL" dirty="0" smtClean="0"/>
              <a:t>	Abyście wraz z całym kościołem (</a:t>
            </a:r>
            <a:r>
              <a:rPr lang="mr-IN" dirty="0" smtClean="0"/>
              <a:t>…</a:t>
            </a:r>
            <a:r>
              <a:rPr lang="pl-PL" dirty="0" smtClean="0"/>
              <a:t>) potrafili pojąć jaka </a:t>
            </a:r>
            <a:r>
              <a:rPr lang="pl-PL" dirty="0"/>
              <a:t>jest </a:t>
            </a:r>
            <a:endParaRPr lang="pl-PL" dirty="0" smtClean="0"/>
          </a:p>
          <a:p>
            <a:r>
              <a:rPr lang="pl-PL" dirty="0" smtClean="0"/>
              <a:t>	</a:t>
            </a:r>
            <a:r>
              <a:rPr lang="pl-PL" dirty="0"/>
              <a:t>	</a:t>
            </a:r>
            <a:r>
              <a:rPr lang="pl-PL" dirty="0" smtClean="0"/>
              <a:t>(1) szerokość </a:t>
            </a:r>
            <a:r>
              <a:rPr lang="pl-PL" dirty="0"/>
              <a:t>i </a:t>
            </a:r>
            <a:br>
              <a:rPr lang="pl-PL" dirty="0"/>
            </a:br>
            <a:r>
              <a:rPr lang="pl-PL" dirty="0" smtClean="0"/>
              <a:t>		(2) długość</a:t>
            </a:r>
            <a:r>
              <a:rPr lang="pl-PL" dirty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(3) wysokość </a:t>
            </a:r>
            <a:r>
              <a:rPr lang="pl-PL" dirty="0"/>
              <a:t>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	(4) głębokość</a:t>
            </a:r>
            <a:r>
              <a:rPr lang="pl-PL" dirty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poznać wykraczającą poza zdolności poznawcze miłość </a:t>
            </a:r>
            <a:r>
              <a:rPr lang="pl-PL" dirty="0" smtClean="0"/>
              <a:t>Chrystusa.</a:t>
            </a:r>
            <a:br>
              <a:rPr lang="pl-PL" dirty="0" smtClean="0"/>
            </a:br>
            <a:r>
              <a:rPr lang="pl-PL" dirty="0" smtClean="0"/>
              <a:t>						(Ef 3:17n)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0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obrazków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Podział świata: zgubione-odkupione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Zadanie kościoła </a:t>
            </a:r>
            <a:r>
              <a:rPr lang="mr-IN" sz="2000" dirty="0"/>
              <a:t>–</a:t>
            </a:r>
            <a:r>
              <a:rPr lang="pl-PL" sz="2000" dirty="0"/>
              <a:t> udział w jednaniu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400" baseline="30000" dirty="0"/>
              <a:t>(17)</a:t>
            </a:r>
            <a:r>
              <a:rPr lang="pl-PL" sz="1400" dirty="0"/>
              <a:t> Tak więc kto jest w Chrystusie, nowym jest stworzeniem. Stare przeminęło — i nastało nowe! </a:t>
            </a:r>
            <a:r>
              <a:rPr lang="pl-PL" sz="1400" baseline="30000" dirty="0"/>
              <a:t>(18)</a:t>
            </a:r>
            <a:r>
              <a:rPr lang="pl-PL" sz="1400" dirty="0"/>
              <a:t> A wszystko to jest z Boga, który nas pojednał ze sobą przez Chrystusa i zlecił nam posługę pojednania, </a:t>
            </a:r>
            <a:r>
              <a:rPr lang="pl-PL" sz="1400" baseline="30000" dirty="0"/>
              <a:t>(19)</a:t>
            </a:r>
            <a:r>
              <a:rPr lang="pl-PL" sz="1400" dirty="0"/>
              <a:t> to znaczy, że Bóg w Chrystusie świat ze sobą jedna, nie poczytując ludziom ich upadków, i nam powierzył słowo pojednania. </a:t>
            </a:r>
            <a:r>
              <a:rPr lang="pl-PL" sz="1400" baseline="30000" dirty="0"/>
              <a:t>(20)</a:t>
            </a:r>
            <a:r>
              <a:rPr lang="pl-PL" sz="1400" dirty="0"/>
              <a:t>Dlatego w miejsce Chrystusa głosimy poselstwo jakby samego Boga, który przez nas kieruje do ludzi wezwanie. W miejsce Chrystusa błagamy: Pojednajcie się z Bogiem. </a:t>
            </a:r>
            <a:r>
              <a:rPr lang="pl-PL" sz="1400" baseline="30000" dirty="0"/>
              <a:t>(21)</a:t>
            </a:r>
            <a:r>
              <a:rPr lang="pl-PL" sz="1400" dirty="0"/>
              <a:t> On Tego, który nie poznał grzechu, za nas uczynił grzechem, abyśmy my w Nim stali się sprawiedliwością Boga."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Niemowlaki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Cel - dojrzałość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Zadanie kościoła </a:t>
            </a:r>
            <a:r>
              <a:rPr lang="mr-IN" sz="1600" dirty="0"/>
              <a:t>–</a:t>
            </a:r>
            <a:r>
              <a:rPr lang="pl-PL" sz="1600" dirty="0"/>
              <a:t> uczcie ich zachować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Ociężali</a:t>
            </a:r>
            <a:r>
              <a:rPr lang="mr-IN" sz="2000" dirty="0"/>
              <a:t>…</a:t>
            </a:r>
            <a:r>
              <a:rPr lang="pl-PL" sz="2000" dirty="0"/>
              <a:t>..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chrześcijanie i chrześcijaństwo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Linia pozioma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Światowe kryteria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chrześcijaństwo i </a:t>
            </a:r>
            <a:r>
              <a:rPr lang="pl-PL" sz="2000" dirty="0" err="1"/>
              <a:t>niechrześcijaństwo</a:t>
            </a:r>
            <a:endParaRPr lang="pl-PL" sz="2000" dirty="0"/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Poganie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Muzułmanie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Żydzi i Żydzi znający Jezusa </a:t>
            </a:r>
            <a:r>
              <a:rPr lang="mr-IN" sz="1600" dirty="0"/>
              <a:t>……</a:t>
            </a:r>
            <a:r>
              <a:rPr lang="pl-PL" sz="1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Znowu linia pionowa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Nominalni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mesjańscy</a:t>
            </a:r>
          </a:p>
        </p:txBody>
      </p:sp>
    </p:spTree>
    <p:extLst>
      <p:ext uri="{BB962C8B-B14F-4D97-AF65-F5344CB8AC3E}">
        <p14:creationId xmlns:p14="http://schemas.microsoft.com/office/powerpoint/2010/main" val="229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wyjściowe przemyśleń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Definicje, oraz dyskusja pojęć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Definicje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Studium Biblii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Wnioski odnośnie działań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</a:t>
            </a:r>
            <a:r>
              <a:rPr lang="pl-PL" i="1" dirty="0"/>
              <a:t>prawidłową ścieżkę</a:t>
            </a:r>
            <a:endParaRPr lang="pl-PL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Zaawansowana (np. jako dodatkowe slajdy) Prezentacja wyjaśniająca pełny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1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Slajdy ROBOCZE</a:t>
            </a:r>
            <a:br>
              <a:rPr lang="pl-PL" dirty="0"/>
            </a:br>
            <a:r>
              <a:rPr lang="pl-PL" dirty="0"/>
              <a:t>Kolorowanki i style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9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Kolory potrzebne w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Odkupione</a:t>
            </a:r>
          </a:p>
          <a:p>
            <a:pPr lvl="1"/>
            <a:r>
              <a:rPr lang="pl-PL" dirty="0"/>
              <a:t>Odkupione - całość</a:t>
            </a:r>
          </a:p>
          <a:p>
            <a:pPr lvl="1"/>
            <a:r>
              <a:rPr lang="pl-PL" dirty="0"/>
              <a:t>Duchowe</a:t>
            </a:r>
          </a:p>
          <a:p>
            <a:pPr lvl="1"/>
            <a:r>
              <a:rPr lang="pl-PL" dirty="0"/>
              <a:t>Niemowlaki</a:t>
            </a:r>
          </a:p>
          <a:p>
            <a:pPr lvl="1"/>
            <a:r>
              <a:rPr lang="pl-PL" dirty="0"/>
              <a:t>Ociężałe</a:t>
            </a:r>
          </a:p>
          <a:p>
            <a:pPr lvl="1"/>
            <a:r>
              <a:rPr lang="pl-PL" dirty="0"/>
              <a:t>Cielesne</a:t>
            </a:r>
          </a:p>
          <a:p>
            <a:pPr lvl="1"/>
            <a:r>
              <a:rPr lang="pl-PL" dirty="0"/>
              <a:t>Fałszywi</a:t>
            </a:r>
          </a:p>
          <a:p>
            <a:r>
              <a:rPr lang="pl-PL" dirty="0"/>
              <a:t>Nominalne chrześcijaństwo</a:t>
            </a:r>
          </a:p>
          <a:p>
            <a:pPr lvl="1"/>
            <a:r>
              <a:rPr lang="pl-PL" dirty="0"/>
              <a:t>Całość</a:t>
            </a:r>
          </a:p>
          <a:p>
            <a:pPr lvl="1"/>
            <a:r>
              <a:rPr lang="pl-PL" dirty="0"/>
              <a:t>Fałszywi bracia</a:t>
            </a:r>
          </a:p>
          <a:p>
            <a:r>
              <a:rPr lang="pl-PL" dirty="0"/>
              <a:t>Żydzi</a:t>
            </a:r>
          </a:p>
          <a:p>
            <a:pPr lvl="1"/>
            <a:r>
              <a:rPr lang="pl-PL" dirty="0"/>
              <a:t>Właściwy obszar</a:t>
            </a:r>
          </a:p>
          <a:p>
            <a:pPr lvl="1"/>
            <a:r>
              <a:rPr lang="pl-PL" dirty="0"/>
              <a:t>Żydzi Mesjańscy</a:t>
            </a:r>
          </a:p>
          <a:p>
            <a:r>
              <a:rPr lang="pl-PL" dirty="0"/>
              <a:t>Muzułmanie</a:t>
            </a:r>
          </a:p>
          <a:p>
            <a:r>
              <a:rPr lang="pl-PL" dirty="0"/>
              <a:t>Inny na obszar pogański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2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Gradienty kolorów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Zgubione odkupione</a:t>
            </a:r>
          </a:p>
          <a:p>
            <a:pPr lvl="1"/>
            <a:r>
              <a:rPr lang="pl-PL" dirty="0"/>
              <a:t>Od szarego do żółtego (złoto)</a:t>
            </a:r>
          </a:p>
          <a:p>
            <a:pPr lvl="1"/>
            <a:endParaRPr lang="pl-PL" dirty="0"/>
          </a:p>
          <a:p>
            <a:r>
              <a:rPr lang="pl-PL" dirty="0"/>
              <a:t>Chrześcijaństwo </a:t>
            </a:r>
            <a:r>
              <a:rPr lang="mr-IN" dirty="0"/>
              <a:t>–</a:t>
            </a:r>
            <a:r>
              <a:rPr lang="pl-PL" dirty="0"/>
              <a:t> niebieskie </a:t>
            </a:r>
          </a:p>
          <a:p>
            <a:r>
              <a:rPr lang="pl-PL" dirty="0"/>
              <a:t>Żydzi </a:t>
            </a:r>
            <a:r>
              <a:rPr lang="mr-IN" dirty="0"/>
              <a:t>–</a:t>
            </a:r>
            <a:r>
              <a:rPr lang="pl-PL" dirty="0"/>
              <a:t> zielone</a:t>
            </a:r>
          </a:p>
          <a:p>
            <a:r>
              <a:rPr lang="pl-PL" dirty="0"/>
              <a:t>Muzułmanie </a:t>
            </a:r>
            <a:r>
              <a:rPr lang="mr-IN" dirty="0"/>
              <a:t>–</a:t>
            </a:r>
            <a:r>
              <a:rPr lang="pl-PL" dirty="0"/>
              <a:t> zielone, ale inne</a:t>
            </a:r>
          </a:p>
        </p:txBody>
      </p:sp>
    </p:spTree>
    <p:extLst>
      <p:ext uri="{BB962C8B-B14F-4D97-AF65-F5344CB8AC3E}">
        <p14:creationId xmlns:p14="http://schemas.microsoft.com/office/powerpoint/2010/main" val="5032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Paleta barw używa </a:t>
            </a:r>
            <a:r>
              <a:rPr lang="pl-PL" smtClean="0"/>
              <a:t>w prezentacji</a:t>
            </a:r>
            <a:br>
              <a:rPr lang="pl-PL" smtClean="0"/>
            </a:br>
            <a:r>
              <a:rPr lang="pl-PL" dirty="0" err="1" smtClean="0"/>
              <a:t>https</a:t>
            </a:r>
            <a:r>
              <a:rPr lang="pl-PL" dirty="0"/>
              <a:t>://</a:t>
            </a:r>
            <a:r>
              <a:rPr lang="pl-PL" dirty="0" err="1"/>
              <a:t>flatuicolors.com</a:t>
            </a:r>
            <a:r>
              <a:rPr lang="pl-PL" dirty="0"/>
              <a:t>/</a:t>
            </a:r>
            <a:r>
              <a:rPr lang="pl-PL" dirty="0" err="1"/>
              <a:t>palette</a:t>
            </a:r>
            <a:r>
              <a:rPr lang="pl-PL" dirty="0"/>
              <a:t>/</a:t>
            </a:r>
            <a:r>
              <a:rPr lang="pl-PL" dirty="0" err="1"/>
              <a:t>us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1948599"/>
            <a:ext cx="7092280" cy="45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Podział rzeczywistości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4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Czynienie uczniów z narodów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Żydzi</a:t>
            </a:r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Muzułmanie</a:t>
            </a:r>
          </a:p>
        </p:txBody>
      </p:sp>
      <p:sp>
        <p:nvSpPr>
          <p:cNvPr id="24" name="Strzałka w prawo 23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prawo 24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38" name="Strzałka w prawo 37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8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2" name="Prostokąt zaokrąglony 9"/>
          <p:cNvSpPr/>
          <p:nvPr/>
        </p:nvSpPr>
        <p:spPr>
          <a:xfrm>
            <a:off x="1212854" y="4694017"/>
            <a:ext cx="2449063" cy="816212"/>
          </a:xfrm>
          <a:prstGeom prst="round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Rzymscy katolicy</a:t>
            </a:r>
          </a:p>
        </p:txBody>
      </p:sp>
    </p:spTree>
    <p:extLst>
      <p:ext uri="{BB962C8B-B14F-4D97-AF65-F5344CB8AC3E}">
        <p14:creationId xmlns:p14="http://schemas.microsoft.com/office/powerpoint/2010/main" val="5962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Wszystko poza atomem można podzielić. 			Atomy ponoć też, choć ...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>
            <a:solidFill>
              <a:srgbClr val="2D3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83568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2D3436"/>
                </a:solidFill>
              </a:rPr>
              <a:t>Na początku Bóg stworzył niebo i ziemię.</a:t>
            </a:r>
          </a:p>
          <a:p>
            <a:r>
              <a:rPr lang="pl-PL" i="1" dirty="0">
                <a:solidFill>
                  <a:srgbClr val="2D3436"/>
                </a:solidFill>
              </a:rPr>
              <a:t>	</a:t>
            </a:r>
            <a:r>
              <a:rPr lang="pl-PL" i="1" dirty="0" smtClean="0">
                <a:solidFill>
                  <a:srgbClr val="2D3436"/>
                </a:solidFill>
              </a:rPr>
              <a:t>		Gen 1:1</a:t>
            </a:r>
          </a:p>
        </p:txBody>
      </p:sp>
    </p:spTree>
    <p:extLst>
      <p:ext uri="{BB962C8B-B14F-4D97-AF65-F5344CB8AC3E}">
        <p14:creationId xmlns:p14="http://schemas.microsoft.com/office/powerpoint/2010/main" val="4390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solidFill>
            <a:srgbClr val="065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Elipsa 16"/>
          <p:cNvSpPr/>
          <p:nvPr/>
        </p:nvSpPr>
        <p:spPr>
          <a:xfrm>
            <a:off x="5192432" y="2535587"/>
            <a:ext cx="891736" cy="1829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Człowiek duchowy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5378691" y="5612020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Cieleśni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36055" y="4986564"/>
            <a:ext cx="907721" cy="43001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849710" y="5572624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Fałszywi</a:t>
            </a:r>
            <a:br>
              <a:rPr lang="pl-PL" dirty="0"/>
            </a:br>
            <a:r>
              <a:rPr lang="pl-PL" dirty="0"/>
              <a:t>bracia</a:t>
            </a:r>
          </a:p>
        </p:txBody>
      </p:sp>
      <p:sp>
        <p:nvSpPr>
          <p:cNvPr id="19" name="Strzałka w prawo 18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prawo 22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4211309" y="2276872"/>
            <a:ext cx="2447011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4363709" y="2780928"/>
            <a:ext cx="2447011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4516109" y="3284984"/>
            <a:ext cx="2447011" cy="792088"/>
          </a:xfrm>
          <a:prstGeom prst="curvedConnector3">
            <a:avLst>
              <a:gd name="adj1" fmla="val 64947"/>
            </a:avLst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5"/>
          <p:cNvSpPr/>
          <p:nvPr/>
        </p:nvSpPr>
        <p:spPr>
          <a:xfrm rot="18978660">
            <a:off x="3489599" y="2673121"/>
            <a:ext cx="1543684" cy="3207433"/>
          </a:xfrm>
          <a:custGeom>
            <a:avLst/>
            <a:gdLst>
              <a:gd name="connsiteX0" fmla="*/ 633046 w 917692"/>
              <a:gd name="connsiteY0" fmla="*/ 0 h 3207433"/>
              <a:gd name="connsiteX1" fmla="*/ 886264 w 917692"/>
              <a:gd name="connsiteY1" fmla="*/ 1561513 h 3207433"/>
              <a:gd name="connsiteX2" fmla="*/ 0 w 91769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282" h="3207433">
                <a:moveTo>
                  <a:pt x="633046" y="0"/>
                </a:moveTo>
                <a:cubicBezTo>
                  <a:pt x="812409" y="513470"/>
                  <a:pt x="1103348" y="2053882"/>
                  <a:pt x="997840" y="2588454"/>
                </a:cubicBezTo>
                <a:cubicBezTo>
                  <a:pt x="892332" y="3123026"/>
                  <a:pt x="477827" y="2009335"/>
                  <a:pt x="0" y="3207433"/>
                </a:cubicBezTo>
              </a:path>
            </a:pathLst>
          </a:cu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zaokrąglony 10"/>
          <p:cNvSpPr/>
          <p:nvPr/>
        </p:nvSpPr>
        <p:spPr>
          <a:xfrm>
            <a:off x="360000" y="1828517"/>
            <a:ext cx="4028513" cy="4696827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1828517"/>
            <a:ext cx="4002796" cy="4680726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13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10"/>
          <p:cNvSpPr/>
          <p:nvPr/>
        </p:nvSpPr>
        <p:spPr>
          <a:xfrm>
            <a:off x="467544" y="4358156"/>
            <a:ext cx="8219256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4" name="Prostokąt zaokrąglony 10"/>
          <p:cNvSpPr/>
          <p:nvPr/>
        </p:nvSpPr>
        <p:spPr>
          <a:xfrm>
            <a:off x="6973130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5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" name="Strzałka kolista 4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0" name="Strzałka w prawo 3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5501449" y="2758355"/>
            <a:ext cx="1518823" cy="1648434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51" name="Łącznik zakrzywiony 50"/>
          <p:cNvCxnSpPr>
            <a:stCxn id="34" idx="0"/>
          </p:cNvCxnSpPr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zakrzywiony 61"/>
          <p:cNvCxnSpPr>
            <a:stCxn id="34" idx="2"/>
          </p:cNvCxnSpPr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trzałka w prawo 30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zaokrąglony 10"/>
          <p:cNvSpPr/>
          <p:nvPr/>
        </p:nvSpPr>
        <p:spPr>
          <a:xfrm>
            <a:off x="7381364" y="5863780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8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3" name="Strzałka w prawo 4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1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Poprawiona wersja Bartka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21" name="Łącznik zakrzywiony 20"/>
          <p:cNvCxnSpPr/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zakrzywiony 21"/>
          <p:cNvCxnSpPr/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78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WSZYSTKIE OBIEKTY !!!!!!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Łuk 3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Łuk 35"/>
          <p:cNvSpPr/>
          <p:nvPr/>
        </p:nvSpPr>
        <p:spPr>
          <a:xfrm flipV="1">
            <a:off x="3308189" y="4406893"/>
            <a:ext cx="4668422" cy="1503784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4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b="1" dirty="0">
                <a:solidFill>
                  <a:srgbClr val="FF0000"/>
                </a:solidFill>
              </a:rPr>
              <a:t>…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Łącznik zakrzywiony 36"/>
          <p:cNvCxnSpPr/>
          <p:nvPr/>
        </p:nvCxnSpPr>
        <p:spPr>
          <a:xfrm flipV="1">
            <a:off x="2398580" y="4930461"/>
            <a:ext cx="2571012" cy="453757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trzałka zakrzywiona w dół 39"/>
          <p:cNvSpPr/>
          <p:nvPr/>
        </p:nvSpPr>
        <p:spPr>
          <a:xfrm>
            <a:off x="5652120" y="1340768"/>
            <a:ext cx="1872208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rążkowana strzałka w prawo 40"/>
          <p:cNvSpPr/>
          <p:nvPr/>
        </p:nvSpPr>
        <p:spPr>
          <a:xfrm>
            <a:off x="3779912" y="476672"/>
            <a:ext cx="276840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Strzałka zawracania 41"/>
          <p:cNvSpPr/>
          <p:nvPr/>
        </p:nvSpPr>
        <p:spPr>
          <a:xfrm>
            <a:off x="3203848" y="1684238"/>
            <a:ext cx="2022622" cy="1842977"/>
          </a:xfrm>
          <a:prstGeom prst="uturnArrow">
            <a:avLst>
              <a:gd name="adj1" fmla="val 12261"/>
              <a:gd name="adj2" fmla="val 25000"/>
              <a:gd name="adj3" fmla="val 46455"/>
              <a:gd name="adj4" fmla="val 39817"/>
              <a:gd name="adj5" fmla="val 90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idea: analiza i podział</a:t>
            </a:r>
            <a:br>
              <a:rPr lang="pl-PL" sz="3600" dirty="0" smtClean="0"/>
            </a:br>
            <a:r>
              <a:rPr lang="pl-PL" sz="3600" dirty="0" smtClean="0"/>
              <a:t>wszystkiego w dwóch 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290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mtClean="0"/>
              <a:t>Kryterium światowe</a:t>
            </a:r>
            <a:endParaRPr lang="pl-PL"/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440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  <p:sp>
        <p:nvSpPr>
          <p:cNvPr id="7" name="Strzałka w lewo i prawo 6"/>
          <p:cNvSpPr/>
          <p:nvPr/>
        </p:nvSpPr>
        <p:spPr>
          <a:xfrm>
            <a:off x="2884761" y="4919870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4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 smtClean="0"/>
              <a:t>Głowna idea: analiza i podział </a:t>
            </a:r>
            <a:br>
              <a:rPr lang="pl-PL" sz="3600" dirty="0" smtClean="0"/>
            </a:br>
            <a:r>
              <a:rPr lang="pl-PL" sz="3600" dirty="0" smtClean="0"/>
              <a:t>wszystkiego w dwóch wymiarach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smtClean="0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duchowe</a:t>
            </a:r>
            <a:endParaRPr lang="pl-PL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3" name="Strzałka w lewo i prawo 12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4" name="Strzałka w lewo i prawo 13"/>
          <p:cNvSpPr/>
          <p:nvPr/>
        </p:nvSpPr>
        <p:spPr>
          <a:xfrm>
            <a:off x="2884761" y="537321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duchowy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502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Pomysły</a:t>
            </a:r>
          </a:p>
          <a:p>
            <a:pPr lvl="1"/>
            <a:r>
              <a:rPr lang="pl-PL" dirty="0" smtClean="0"/>
              <a:t>8M2019 </a:t>
            </a:r>
            <a:r>
              <a:rPr lang="mr-IN" dirty="0" smtClean="0"/>
              <a:t>–</a:t>
            </a:r>
            <a:r>
              <a:rPr lang="pl-PL" dirty="0" smtClean="0"/>
              <a:t> dopasować kolory do tych z _</a:t>
            </a:r>
            <a:r>
              <a:rPr lang="pl-PL" dirty="0" err="1" smtClean="0"/>
              <a:t>fiki</a:t>
            </a:r>
            <a:r>
              <a:rPr lang="pl-PL" dirty="0" smtClean="0"/>
              <a:t> i nadziei</a:t>
            </a:r>
          </a:p>
          <a:p>
            <a:pPr lvl="1"/>
            <a:r>
              <a:rPr lang="pl-PL" dirty="0" smtClean="0"/>
              <a:t>Dołożyć info, że jedność (tak upragniona) jest </a:t>
            </a:r>
            <a:r>
              <a:rPr lang="pl-PL" dirty="0" err="1" smtClean="0"/>
              <a:t>niemożliwia</a:t>
            </a:r>
            <a:endParaRPr lang="pl-PL" dirty="0" smtClean="0"/>
          </a:p>
          <a:p>
            <a:pPr lvl="2"/>
            <a:r>
              <a:rPr lang="pl-PL" b="1" dirty="0"/>
              <a:t>1Kor </a:t>
            </a:r>
            <a:r>
              <a:rPr lang="pl-PL" b="1" dirty="0" smtClean="0"/>
              <a:t>11:19 </a:t>
            </a:r>
            <a:r>
              <a:rPr lang="pl-PL" dirty="0" smtClean="0"/>
              <a:t>Zresztą muszą </a:t>
            </a:r>
            <a:r>
              <a:rPr lang="pl-PL" dirty="0"/>
              <a:t>być </a:t>
            </a:r>
            <a:r>
              <a:rPr lang="pl-PL" dirty="0" smtClean="0"/>
              <a:t>herezje (dosł. rozdwojenia, rozdarcia) </a:t>
            </a:r>
            <a:r>
              <a:rPr lang="pl-PL" dirty="0"/>
              <a:t>między wami, aby </a:t>
            </a:r>
            <a:r>
              <a:rPr lang="pl-PL" dirty="0" smtClean="0"/>
              <a:t>aby się okazało, którzy są wypróbowani wśród was.</a:t>
            </a:r>
          </a:p>
          <a:p>
            <a:pPr lvl="2"/>
            <a:r>
              <a:rPr lang="pl-PL" dirty="0" smtClean="0"/>
              <a:t>A Pan Jezus się modlił abyśmy byli jedno. A może jesteśmy?</a:t>
            </a:r>
          </a:p>
          <a:p>
            <a:pPr lvl="2"/>
            <a:r>
              <a:rPr lang="pl-PL" dirty="0" smtClean="0"/>
              <a:t>Pszenica i kąkol, owce i wilki, </a:t>
            </a:r>
            <a:r>
              <a:rPr lang="pl-PL" dirty="0" err="1" smtClean="0"/>
              <a:t>Laocydea</a:t>
            </a:r>
            <a:r>
              <a:rPr lang="pl-PL" dirty="0" smtClean="0"/>
              <a:t> i Filadelfia</a:t>
            </a:r>
          </a:p>
          <a:p>
            <a:pPr lvl="1"/>
            <a:endParaRPr lang="pl-PL" dirty="0"/>
          </a:p>
          <a:p>
            <a:r>
              <a:rPr lang="pl-PL" dirty="0" smtClean="0"/>
              <a:t>Realizacja</a:t>
            </a:r>
          </a:p>
          <a:p>
            <a:pPr lvl="1"/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908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Wikipedia:</a:t>
            </a:r>
          </a:p>
          <a:p>
            <a:pPr marL="0" indent="0">
              <a:buNone/>
            </a:pPr>
            <a:r>
              <a:rPr lang="pl-PL" sz="5800" dirty="0"/>
              <a:t>Morfologia (gr. </a:t>
            </a:r>
            <a:r>
              <a:rPr lang="pl-PL" sz="5800" i="1" dirty="0" err="1"/>
              <a:t>μορφή</a:t>
            </a:r>
            <a:r>
              <a:rPr lang="pl-PL" sz="5800" i="1" dirty="0"/>
              <a:t> </a:t>
            </a:r>
            <a:r>
              <a:rPr lang="pl-PL" sz="5800" i="1" dirty="0" err="1"/>
              <a:t>morphḗ</a:t>
            </a:r>
            <a:r>
              <a:rPr lang="pl-PL" sz="5800" i="1" dirty="0"/>
              <a:t> </a:t>
            </a:r>
            <a:r>
              <a:rPr lang="pl-PL" sz="5800" dirty="0"/>
              <a:t>– "kształt", </a:t>
            </a:r>
            <a:r>
              <a:rPr lang="pl-PL" sz="5800" i="1" dirty="0" err="1"/>
              <a:t>λόγος</a:t>
            </a:r>
            <a:r>
              <a:rPr lang="pl-PL" sz="5800" i="1" dirty="0"/>
              <a:t> </a:t>
            </a:r>
            <a:r>
              <a:rPr lang="pl-PL" sz="5800" i="1" dirty="0" err="1"/>
              <a:t>lógos</a:t>
            </a:r>
            <a:r>
              <a:rPr lang="pl-PL" sz="5800" i="1" dirty="0"/>
              <a:t> </a:t>
            </a:r>
            <a:r>
              <a:rPr lang="pl-PL" sz="5800" dirty="0"/>
              <a:t>– "nauka") – „nauka o formach</a:t>
            </a:r>
            <a:r>
              <a:rPr lang="pl-PL" sz="5800" dirty="0" smtClean="0"/>
              <a:t>”; </a:t>
            </a:r>
            <a:r>
              <a:rPr lang="pl-PL" sz="5800" dirty="0"/>
              <a:t>„morfologiczny” – związany z „morfologią”; dotyczący postaci i </a:t>
            </a:r>
            <a:r>
              <a:rPr lang="pl-PL" sz="5800" dirty="0" smtClean="0"/>
              <a:t>budowy.</a:t>
            </a:r>
            <a:endParaRPr lang="pl-PL" sz="5800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Słownik PWN:</a:t>
            </a:r>
            <a:endParaRPr lang="pl-PL" b="1" dirty="0"/>
          </a:p>
          <a:p>
            <a:pPr marL="0" indent="0">
              <a:buNone/>
            </a:pPr>
            <a:r>
              <a:rPr lang="pl-PL" b="1" dirty="0" smtClean="0">
                <a:hlinkClick r:id="rId2" tooltip="morfologia"/>
              </a:rPr>
              <a:t>Morfologia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 «nauka o budowie organizmów zwierzęcych i roślinnych»</a:t>
            </a:r>
          </a:p>
          <a:p>
            <a:pPr marL="0" indent="0">
              <a:buNone/>
            </a:pPr>
            <a:r>
              <a:rPr lang="pl-PL" dirty="0"/>
              <a:t>2. «ukształtowanie powierzchni Ziemi»</a:t>
            </a:r>
          </a:p>
          <a:p>
            <a:pPr marL="0" indent="0">
              <a:buNone/>
            </a:pPr>
            <a:r>
              <a:rPr lang="pl-PL" dirty="0"/>
              <a:t>3. «dział gramatyki zajmujący się budową wyrazów»</a:t>
            </a:r>
          </a:p>
          <a:p>
            <a:pPr marL="0" indent="0">
              <a:buNone/>
            </a:pPr>
            <a:r>
              <a:rPr lang="pl-PL" dirty="0"/>
              <a:t>4. «badanie krwi, w którym określana jest zawartość poszczególnych typów komórek krwi; też: wynik takiego </a:t>
            </a:r>
            <a:r>
              <a:rPr lang="pl-PL" dirty="0" smtClean="0"/>
              <a:t>badania»</a:t>
            </a:r>
            <a:br>
              <a:rPr lang="pl-PL" dirty="0" smtClean="0"/>
            </a:b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3976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 krwi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2740"/>
            <a:ext cx="4806462" cy="3282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3579223" cy="3300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1" y="4005064"/>
            <a:ext cx="3267075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1628800"/>
            <a:ext cx="5051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Efekt przemyśleń z lata 2018:</a:t>
            </a:r>
            <a:br>
              <a:rPr lang="pl-PL" sz="3200" dirty="0" smtClean="0"/>
            </a:br>
            <a:r>
              <a:rPr lang="pl-PL" sz="3200" dirty="0" smtClean="0"/>
              <a:t>Pełny obrazek na początek</a:t>
            </a:r>
            <a:endParaRPr lang="pl-PL" sz="3200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190543" y="1149963"/>
            <a:ext cx="4476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Proszę teraz</a:t>
            </a:r>
            <a:br>
              <a:rPr lang="pl-PL" sz="2800" b="1" dirty="0" smtClean="0">
                <a:solidFill>
                  <a:srgbClr val="FF0000"/>
                </a:solidFill>
              </a:rPr>
            </a:br>
            <a:r>
              <a:rPr lang="pl-PL" sz="2800" b="1" dirty="0" smtClean="0">
                <a:solidFill>
                  <a:srgbClr val="FF0000"/>
                </a:solidFill>
              </a:rPr>
              <a:t>	nie oglądać tego</a:t>
            </a:r>
            <a:br>
              <a:rPr lang="pl-PL" sz="2800" b="1" dirty="0" smtClean="0">
                <a:solidFill>
                  <a:srgbClr val="FF0000"/>
                </a:solidFill>
              </a:rPr>
            </a:br>
            <a:r>
              <a:rPr lang="pl-PL" sz="2800" b="1" dirty="0" smtClean="0">
                <a:solidFill>
                  <a:srgbClr val="FF0000"/>
                </a:solidFill>
              </a:rPr>
              <a:t>	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 smtClean="0"/>
              <a:t>Cel pracy (przypomnienie)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stworzyć</a:t>
            </a:r>
            <a:br>
              <a:rPr lang="pl-PL" sz="4000" dirty="0"/>
            </a:br>
            <a:r>
              <a:rPr lang="pl-PL" sz="4000" dirty="0"/>
              <a:t>model 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</p:spTree>
    <p:extLst>
      <p:ext uri="{BB962C8B-B14F-4D97-AF65-F5344CB8AC3E}">
        <p14:creationId xmlns:p14="http://schemas.microsoft.com/office/powerpoint/2010/main" val="3410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Temat #1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Kościół </a:t>
            </a:r>
            <a:br>
              <a:rPr lang="pl-PL" b="1" dirty="0" smtClean="0"/>
            </a:br>
            <a:r>
              <a:rPr lang="pl-PL" b="1" dirty="0" smtClean="0"/>
              <a:t>		i jego służba jednania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marL="0" indent="0" algn="r">
              <a:buNone/>
            </a:pPr>
            <a:r>
              <a:rPr lang="pl-PL" dirty="0" smtClean="0"/>
              <a:t>A wszystko to jest z Boga,</a:t>
            </a:r>
            <a:br>
              <a:rPr lang="pl-PL" dirty="0" smtClean="0"/>
            </a:br>
            <a:r>
              <a:rPr lang="pl-PL" dirty="0" smtClean="0"/>
              <a:t>który pojednał nas z sobą</a:t>
            </a:r>
            <a:br>
              <a:rPr lang="pl-PL" dirty="0" smtClean="0"/>
            </a:br>
            <a:r>
              <a:rPr lang="pl-PL" dirty="0" smtClean="0"/>
              <a:t>i zlecił nam posługę jednania.</a:t>
            </a:r>
            <a:br>
              <a:rPr lang="pl-PL" dirty="0" smtClean="0"/>
            </a:br>
            <a:r>
              <a:rPr lang="pl-PL" dirty="0" smtClean="0"/>
              <a:t>		2Kor 5:18</a:t>
            </a:r>
          </a:p>
        </p:txBody>
      </p:sp>
    </p:spTree>
    <p:extLst>
      <p:ext uri="{BB962C8B-B14F-4D97-AF65-F5344CB8AC3E}">
        <p14:creationId xmlns:p14="http://schemas.microsoft.com/office/powerpoint/2010/main" val="217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Na początku </a:t>
            </a:r>
            <a:r>
              <a:rPr lang="mr-IN" dirty="0" smtClean="0"/>
              <a:t>…</a:t>
            </a:r>
            <a:r>
              <a:rPr lang="pl-PL" dirty="0" smtClean="0"/>
              <a:t> (Gen 1:1</a:t>
            </a:r>
            <a:r>
              <a:rPr lang="pl-PL" dirty="0">
                <a:sym typeface="Wingdings"/>
              </a:rPr>
              <a:t>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DOBRE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4571309" y="530120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Bóg widział wszystko, co uczynił, a 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było to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bardzo 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. I nastał wieczór i poranek, dzień szósty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82876" y="2420888"/>
            <a:ext cx="410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Na początku Bóg stworzył niebo </a:t>
            </a:r>
            <a:r>
              <a:rPr lang="pl-PL" i="1" smtClean="0">
                <a:solidFill>
                  <a:schemeClr val="accent1">
                    <a:lumMod val="50000"/>
                  </a:schemeClr>
                </a:solidFill>
              </a:rPr>
              <a:t>i ziemię.</a:t>
            </a:r>
            <a:endParaRPr lang="pl-PL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2626674" y="3861048"/>
            <a:ext cx="511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i było </a:t>
            </a:r>
            <a:r>
              <a:rPr lang="pl-PL" b="1" i="1" u="sng" dirty="0" smtClean="0">
                <a:solidFill>
                  <a:schemeClr val="accent1">
                    <a:lumMod val="50000"/>
                  </a:schemeClr>
                </a:solidFill>
              </a:rPr>
              <a:t>dobre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i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Gen 1:4, 10, 12, 18, 21, 25, 31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Problem z grzechem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11177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4716016" y="3284984"/>
            <a:ext cx="406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23)</a:t>
            </a:r>
            <a:r>
              <a:rPr lang="pl-PL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 Wszyscy bowiem zgrzeszyli i są pozbawieni chwały Boga;</a:t>
            </a:r>
            <a:r>
              <a:rPr lang="pl-PL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pl-PL" i="1" baseline="30000" dirty="0"/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24)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A zostają usprawiedliwieni darmo, z jego łaski, przez odkupienie, które jest w Jezusie Chrystusie.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(25)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Jego to Bóg ustanowił przebłaganiem przez wiarę w jego krew, aby okazać swoją sprawiedliwość przez odpuszczenie, w swojej cierpliwości, przedtem popełnionych grzechów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3:24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Wszyscy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bowiem zgrzeszyli i są pozbawieni chwały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19990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Metahistoria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7480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rgbClr val="2D3436"/>
                </a:solidFill>
              </a:rPr>
              <a:t>…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 smtClean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Mój cel na to spotkanie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i="1" dirty="0" smtClean="0"/>
              <a:t>Trzymajmy </a:t>
            </a:r>
            <a:r>
              <a:rPr lang="pl-PL" sz="2800" i="1" dirty="0"/>
              <a:t>się niewzruszenie nadziei, którą wyznajemy, bo godny jest zaufania Ten, który dał obietnicę</a:t>
            </a:r>
            <a:r>
              <a:rPr lang="pl-PL" sz="2800" i="1" dirty="0" smtClean="0"/>
              <a:t>.</a:t>
            </a:r>
          </a:p>
          <a:p>
            <a:pPr marL="0" indent="0">
              <a:buNone/>
            </a:pPr>
            <a:r>
              <a:rPr lang="pl-PL" sz="2800" i="1" dirty="0" smtClean="0"/>
              <a:t>Troszczmy </a:t>
            </a:r>
            <a:r>
              <a:rPr lang="pl-PL" sz="2800" i="1" dirty="0"/>
              <a:t>się o siebie </a:t>
            </a:r>
            <a:r>
              <a:rPr lang="pl-PL" sz="2800" i="1" dirty="0" smtClean="0"/>
              <a:t>nawzajem, aby </a:t>
            </a:r>
            <a:r>
              <a:rPr lang="pl-PL" sz="2800" b="1" i="1" dirty="0" smtClean="0"/>
              <a:t>zachęcać się do </a:t>
            </a:r>
            <a:r>
              <a:rPr lang="pl-PL" sz="2800" b="1" i="1" dirty="0"/>
              <a:t>miłości i do dobrych </a:t>
            </a:r>
            <a:r>
              <a:rPr lang="pl-PL" sz="2800" b="1" i="1" dirty="0" smtClean="0"/>
              <a:t>uczynków</a:t>
            </a:r>
            <a:r>
              <a:rPr lang="pl-PL" sz="2800" i="1" dirty="0" smtClean="0"/>
              <a:t>, nie opuszczając naszych </a:t>
            </a:r>
            <a:r>
              <a:rPr lang="pl-PL" sz="2800" i="1" dirty="0"/>
              <a:t>wspólnych zebrań, jak się to stało zwyczajem niektórych, ale zachęcajmy się nawzajem, i to tym bardziej, im wyraźniej widzicie, że zbliża się </a:t>
            </a:r>
            <a:r>
              <a:rPr lang="pl-PL" sz="2800" i="1" dirty="0" smtClean="0"/>
              <a:t>ten dzień.</a:t>
            </a:r>
          </a:p>
          <a:p>
            <a:pPr marL="0" indent="0" algn="r">
              <a:buNone/>
            </a:pPr>
            <a:r>
              <a:rPr lang="pl-PL" sz="2000" dirty="0" smtClean="0"/>
              <a:t>(List do Hebrajczyków 10:23-25)</a:t>
            </a:r>
            <a:endParaRPr lang="pl-PL" sz="2000" dirty="0"/>
          </a:p>
        </p:txBody>
      </p:sp>
      <p:sp>
        <p:nvSpPr>
          <p:cNvPr id="4" name="PoleTekstowe 3"/>
          <p:cNvSpPr txBox="1"/>
          <p:nvPr/>
        </p:nvSpPr>
        <p:spPr>
          <a:xfrm rot="21236295">
            <a:off x="796154" y="5635026"/>
            <a:ext cx="525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Dobro</a:t>
            </a:r>
            <a:r>
              <a:rPr lang="pl-PL" sz="2400" dirty="0" smtClean="0">
                <a:solidFill>
                  <a:srgbClr val="C00000"/>
                </a:solidFill>
              </a:rPr>
              <a:t> to stan rzeczy, w którym Stwórca chciałby aby się one znajdowały.</a:t>
            </a:r>
            <a:endParaRPr lang="pl-PL" sz="2400" dirty="0">
              <a:solidFill>
                <a:srgbClr val="C00000"/>
              </a:solidFill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331640" y="3573016"/>
            <a:ext cx="1152128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3573016"/>
            <a:ext cx="12961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Inne słowa opisujące zbiory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400" b="1" dirty="0" smtClean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w grzechu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zbuntowane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martwe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rgbClr val="2D3436"/>
                </a:solidFill>
              </a:rPr>
              <a:t>złe, popsute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 smtClean="0">
                <a:solidFill>
                  <a:srgbClr val="2D3436"/>
                </a:solidFill>
              </a:rPr>
              <a:t>…</a:t>
            </a:r>
            <a:r>
              <a:rPr lang="pl-PL" sz="2400" dirty="0" smtClean="0">
                <a:solidFill>
                  <a:srgbClr val="2D3436"/>
                </a:solidFill>
              </a:rPr>
              <a:t>..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4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zbawione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wybawione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zapieczętowane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odrodzone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wykupione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 smtClean="0">
                <a:solidFill>
                  <a:schemeClr val="tx1"/>
                </a:solidFill>
              </a:rPr>
              <a:t>usprawiedliwione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</a:t>
            </a:r>
            <a:r>
              <a:rPr lang="pl-PL" sz="2400" dirty="0" smtClean="0">
                <a:solidFill>
                  <a:schemeClr val="tx1"/>
                </a:solidFill>
              </a:rPr>
              <a:t>dnowione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 smtClean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Bóg pojednał nas z sobą i </a:t>
            </a:r>
            <a:r>
              <a:rPr lang="mr-IN" dirty="0" smtClean="0"/>
              <a:t>…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(2Kor 5:17-21)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540429" y="5192032"/>
            <a:ext cx="835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5:17-19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(17)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Tak więc kto jest w Chrystusie, nowym jest stworzeniem. Stare przeminęło — i nastało nowe!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b="1" i="1" u="sng" baseline="30000" dirty="0">
                <a:solidFill>
                  <a:schemeClr val="accent6">
                    <a:lumMod val="50000"/>
                  </a:schemeClr>
                </a:solidFill>
              </a:rPr>
              <a:t>18)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A wszystko to jest z Boga, który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(#1) nas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pojednał ze sobą przez Chrystusa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(#2) zlecił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(19)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to znaczy, że Bóg w Chrystusie świat ze sobą jedna, nie poczytując ludziom ich upadków, i nam powierzył słowo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trzałka w prawo 10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06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Bóg zlecił nam posługę pojednania.</a:t>
            </a:r>
            <a:br>
              <a:rPr lang="pl-PL" dirty="0" smtClean="0"/>
            </a:br>
            <a:r>
              <a:rPr lang="pl-PL" dirty="0" smtClean="0"/>
              <a:t>Zadanie kościoła. </a:t>
            </a:r>
            <a:r>
              <a:rPr lang="pl-PL" dirty="0"/>
              <a:t>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Kościół</a:t>
            </a:r>
            <a:br>
              <a:rPr lang="pl-PL" smtClean="0"/>
            </a:br>
            <a:r>
              <a:rPr lang="pl-PL" smtClean="0"/>
              <a:t>Ciało </a:t>
            </a:r>
            <a:r>
              <a:rPr lang="pl-PL" dirty="0" smtClean="0"/>
              <a:t>Chrystusa</a:t>
            </a:r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Łuk 3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uk 1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23528" y="5059050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2Kor 5:18b-21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Bóg (</a:t>
            </a:r>
            <a:r>
              <a:rPr lang="mr-IN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pojednał nas (</a:t>
            </a:r>
            <a:r>
              <a:rPr lang="mr-IN" b="1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i="1" dirty="0" smtClean="0">
                <a:solidFill>
                  <a:schemeClr val="accent6">
                    <a:lumMod val="50000"/>
                  </a:schemeClr>
                </a:solidFill>
              </a:rPr>
              <a:t>) i zlecił  nam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posługę pojednania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, (</a:t>
            </a:r>
            <a:r>
              <a:rPr lang="mr-IN" i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l-PL" i="1" baseline="30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20)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Dlatego w miejsce Chrystusa głosimy poselstwo jakby samego Boga, który przez nas kieruje do ludzi wezwanie. 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i="1" u="sng" dirty="0" smtClean="0">
                <a:solidFill>
                  <a:schemeClr val="accent6">
                    <a:lumMod val="50000"/>
                  </a:schemeClr>
                </a:solidFill>
              </a:rPr>
              <a:t>W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miejsce Chrystusa błagamy: Pojednajcie się z Bogiem.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(21)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On Tego, który nie poznał grzechu, za nas uczynił grzechem, abyśmy my w Nim stali się sprawiedliwością Boga</a:t>
            </a:r>
            <a:r>
              <a:rPr lang="pl-PL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l-P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Strzałka w prawo 19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99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Moje pojednanie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/>
              <a:t>Kościół</a:t>
            </a:r>
            <a:br>
              <a:rPr lang="pl-PL" smtClean="0"/>
            </a:br>
            <a:r>
              <a:rPr lang="pl-PL" smtClean="0"/>
              <a:t>Ciało </a:t>
            </a:r>
            <a:r>
              <a:rPr lang="pl-PL" dirty="0" smtClean="0"/>
              <a:t>Chrystusa</a:t>
            </a:r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>
            <a:off x="3226813" y="4385830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Łuk 13"/>
          <p:cNvSpPr/>
          <p:nvPr/>
        </p:nvSpPr>
        <p:spPr>
          <a:xfrm>
            <a:off x="2987824" y="3573016"/>
            <a:ext cx="4668422" cy="1626503"/>
          </a:xfrm>
          <a:prstGeom prst="arc">
            <a:avLst>
              <a:gd name="adj1" fmla="val 10934779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683568" y="5013176"/>
            <a:ext cx="812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W Nim i wy, gdy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(#1)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usłyszeliście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Słowo prawdy, dobrą nowinę o waszym zbawieniu — i dzięki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któremu (#2)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uwierzyliście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— zostaliście 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(#3) </a:t>
            </a:r>
            <a:r>
              <a:rPr lang="pl-PL" sz="2400" b="1" dirty="0" smtClean="0">
                <a:solidFill>
                  <a:schemeClr val="accent6">
                    <a:lumMod val="50000"/>
                  </a:schemeClr>
                </a:solidFill>
              </a:rPr>
              <a:t>opieczętowani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obiecanym Duchem Świętym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pl-PL" sz="2400" i="1" dirty="0" smtClean="0">
                <a:solidFill>
                  <a:schemeClr val="accent6">
                    <a:lumMod val="50000"/>
                  </a:schemeClr>
                </a:solidFill>
              </a:rPr>
              <a:t>Ef 1:!3 </a:t>
            </a:r>
            <a:r>
              <a:rPr lang="pl-PL" sz="2400" i="1" dirty="0" err="1" smtClean="0">
                <a:solidFill>
                  <a:schemeClr val="accent6">
                    <a:lumMod val="50000"/>
                  </a:schemeClr>
                </a:solidFill>
              </a:rPr>
              <a:t>eib</a:t>
            </a:r>
            <a:endParaRPr lang="pl-PL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8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899592" y="1772815"/>
            <a:ext cx="7632848" cy="32142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t="31811" r="30558" b="31990"/>
          <a:stretch/>
        </p:blipFill>
        <p:spPr>
          <a:xfrm>
            <a:off x="4139952" y="404663"/>
            <a:ext cx="3096344" cy="58388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sp>
        <p:nvSpPr>
          <p:cNvPr id="2" name="PoleTekstowe 1"/>
          <p:cNvSpPr txBox="1"/>
          <p:nvPr/>
        </p:nvSpPr>
        <p:spPr>
          <a:xfrm>
            <a:off x="35496" y="513105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Około godziny dziewiątej Jezus zawołał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donośnym </a:t>
            </a:r>
            <a:r>
              <a:rPr lang="pl-PL" i="1" dirty="0">
                <a:solidFill>
                  <a:srgbClr val="002060"/>
                </a:solidFill>
              </a:rPr>
              <a:t>głosem: </a:t>
            </a:r>
            <a:r>
              <a:rPr lang="pl-PL" i="1" dirty="0" smtClean="0">
                <a:solidFill>
                  <a:srgbClr val="002060"/>
                </a:solidFill>
              </a:rPr>
              <a:t> 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Eli</a:t>
            </a:r>
            <a:r>
              <a:rPr lang="pl-PL" i="1" dirty="0">
                <a:solidFill>
                  <a:srgbClr val="002060"/>
                </a:solidFill>
              </a:rPr>
              <a:t>, Eli, </a:t>
            </a:r>
            <a:r>
              <a:rPr lang="pl-PL" i="1" dirty="0" err="1">
                <a:solidFill>
                  <a:srgbClr val="002060"/>
                </a:solidFill>
              </a:rPr>
              <a:t>lema</a:t>
            </a:r>
            <a:r>
              <a:rPr lang="pl-PL" i="1" dirty="0">
                <a:solidFill>
                  <a:srgbClr val="002060"/>
                </a:solidFill>
              </a:rPr>
              <a:t> </a:t>
            </a:r>
            <a:r>
              <a:rPr lang="pl-PL" i="1" dirty="0" err="1">
                <a:solidFill>
                  <a:srgbClr val="002060"/>
                </a:solidFill>
              </a:rPr>
              <a:t>sabachthani</a:t>
            </a:r>
            <a:r>
              <a:rPr lang="pl-PL" i="1" dirty="0">
                <a:solidFill>
                  <a:srgbClr val="002060"/>
                </a:solidFill>
              </a:rPr>
              <a:t>?,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to </a:t>
            </a:r>
            <a:r>
              <a:rPr lang="pl-PL" i="1" dirty="0">
                <a:solidFill>
                  <a:srgbClr val="002060"/>
                </a:solidFill>
              </a:rPr>
              <a:t>znaczy: </a:t>
            </a:r>
            <a:r>
              <a:rPr lang="pl-PL" i="1" dirty="0" smtClean="0">
                <a:solidFill>
                  <a:srgbClr val="002060"/>
                </a:solidFill>
              </a:rPr>
              <a:t/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b="1" i="1" dirty="0" smtClean="0">
                <a:solidFill>
                  <a:srgbClr val="002060"/>
                </a:solidFill>
              </a:rPr>
              <a:t>	Boże </a:t>
            </a:r>
            <a:r>
              <a:rPr lang="pl-PL" b="1" i="1" dirty="0">
                <a:solidFill>
                  <a:srgbClr val="002060"/>
                </a:solidFill>
              </a:rPr>
              <a:t>mój, Boże mój, czemuś Mnie opuścił</a:t>
            </a:r>
            <a:r>
              <a:rPr lang="pl-PL" b="1" i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pl-PL" i="1" dirty="0" smtClean="0">
                <a:solidFill>
                  <a:srgbClr val="002060"/>
                </a:solidFill>
              </a:rPr>
              <a:t>(Mt 27:46)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8350696" cy="180263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Temat #2.1:</a:t>
            </a:r>
            <a:br>
              <a:rPr lang="pl-PL" dirty="0" smtClean="0"/>
            </a:br>
            <a:r>
              <a:rPr lang="pl-PL" b="1" dirty="0" smtClean="0"/>
              <a:t>Wielkie Posłannictwo, </a:t>
            </a:r>
            <a:br>
              <a:rPr lang="pl-PL" b="1" dirty="0" smtClean="0"/>
            </a:br>
            <a:r>
              <a:rPr lang="pl-PL" b="1" dirty="0" smtClean="0"/>
              <a:t>		czyli czynienie uczniów </a:t>
            </a:r>
            <a:br>
              <a:rPr lang="pl-PL" b="1" dirty="0" smtClean="0"/>
            </a:br>
            <a:r>
              <a:rPr lang="pl-PL" b="1" dirty="0" smtClean="0"/>
              <a:t>				jako metoda Mistrza.</a:t>
            </a:r>
            <a:endParaRPr lang="pl-PL" b="1" dirty="0"/>
          </a:p>
        </p:txBody>
      </p:sp>
      <p:sp>
        <p:nvSpPr>
          <p:cNvPr id="3" name="PoleTekstowe 2"/>
          <p:cNvSpPr txBox="1"/>
          <p:nvPr/>
        </p:nvSpPr>
        <p:spPr>
          <a:xfrm>
            <a:off x="4139952" y="4566027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Jezus powiedział: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Idąc więc, uczyńcie uczniami wszystkie narody, chrzcząc je w imię Ojca i Syna, i Ducha Świętego, ucząc ich przestrzegać wszystkiego, co wam przykazałem.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(Mt 28:19)</a:t>
            </a:r>
            <a:endParaRPr lang="pl-PL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Jezus nakazał uczniom?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1053952" y="3356992"/>
            <a:ext cx="7632848" cy="3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Jezus nakazał uczniom?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Mt 28:18-20 bt5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Wtedy Jezus podszedł do nich i przemówił tymi słowami: Dana Mi jest wszelka władza w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więc i nauczajcie wszystkie narody, udzielając im chrztu w imię Ojca i Syna, i Ducha Świętego. </a:t>
            </a:r>
            <a:r>
              <a:rPr lang="pl-PL" sz="1800" i="1" baseline="30000" dirty="0"/>
              <a:t>(20)</a:t>
            </a:r>
            <a:r>
              <a:rPr lang="pl-PL" sz="1800" i="1" dirty="0"/>
              <a:t> Uczcie je zachowywać wszystko, co wam przykazałem. A oto Ja jestem z wami przez wszystkie dni, aż do skończenia świata.</a:t>
            </a:r>
            <a:endParaRPr lang="pl-PL" sz="1800" dirty="0"/>
          </a:p>
          <a:p>
            <a:pPr marL="0" indent="0">
              <a:buNone/>
            </a:pPr>
            <a:r>
              <a:rPr lang="pl-PL" sz="1800" b="1" dirty="0" smtClean="0"/>
              <a:t>Mt </a:t>
            </a:r>
            <a:r>
              <a:rPr lang="pl-PL" sz="1800" b="1" dirty="0"/>
              <a:t>28:18-20 </a:t>
            </a:r>
            <a:r>
              <a:rPr lang="pl-PL" sz="1800" b="1" dirty="0" err="1"/>
              <a:t>bw</a:t>
            </a: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przystąpiwszy, rzekł do nich te słowa: Dana mi jest wszelka moc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tedy i 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je przestrzegać wszystkie go, co wam przykazałem. A oto Ja jestem z wami po wszystkie dni aż do skończenia świata</a:t>
            </a:r>
            <a:r>
              <a:rPr lang="pl-PL" sz="1800" i="1" dirty="0" smtClean="0"/>
              <a:t>.</a:t>
            </a:r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tpnt</a:t>
            </a: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podszedł, i mówiąc do nich, powiedział: Dana mi jest wszelka władza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Idąc więc, uczyńcie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ich przestrzegać wszystkiego, co wam przykazałem. A oto ja jestem z wami po wszystkie dni aż do końca tego wieku. Amen</a:t>
            </a:r>
            <a:r>
              <a:rPr lang="pl-PL" sz="1800" i="1" dirty="0" smtClean="0"/>
              <a:t>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358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</a:t>
            </a:r>
            <a:r>
              <a:rPr lang="pl-PL" dirty="0" smtClean="0"/>
              <a:t>zgubione-odkupione</a:t>
            </a:r>
            <a:br>
              <a:rPr lang="pl-PL" dirty="0" smtClean="0"/>
            </a:br>
            <a:r>
              <a:rPr lang="pl-PL" dirty="0" smtClean="0"/>
              <a:t>to nasz podział świata! </a:t>
            </a:r>
            <a:r>
              <a:rPr lang="pl-PL" b="1" dirty="0" smtClean="0"/>
              <a:t>Tym żyjemy!</a:t>
            </a:r>
            <a:endParaRPr lang="pl-PL" b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ZBAWIONE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prawo 9"/>
          <p:cNvSpPr/>
          <p:nvPr/>
        </p:nvSpPr>
        <p:spPr>
          <a:xfrm>
            <a:off x="2915816" y="4221088"/>
            <a:ext cx="3168351" cy="1856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Zbawienie, odkupienie, zapieczętowanie Duchem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5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Wielkie Posłannictwo </a:t>
            </a:r>
            <a:r>
              <a:rPr lang="mr-IN" sz="3200" dirty="0" smtClean="0"/>
              <a:t>–</a:t>
            </a:r>
            <a:r>
              <a:rPr lang="pl-PL" sz="3200" dirty="0" smtClean="0"/>
              <a:t> Mt 28:18-20 </a:t>
            </a:r>
            <a:r>
              <a:rPr lang="pl-PL" sz="3200" dirty="0" err="1" smtClean="0"/>
              <a:t>tpnp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412776"/>
            <a:ext cx="4611530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5251418" y="1340767"/>
            <a:ext cx="36410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 nie rozróżnia się pomiędzy czasownikiem, pełniącym tu funkcje orzeczenia a imiesłowami, które mówią co i jak mamy robić.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Czasownik: </a:t>
            </a:r>
            <a:r>
              <a:rPr lang="pl-PL" b="1" i="1" u="sng" dirty="0"/>
              <a:t>u</a:t>
            </a:r>
            <a:r>
              <a:rPr lang="pl-PL" b="1" i="1" dirty="0"/>
              <a:t>czyńcie</a:t>
            </a:r>
            <a:r>
              <a:rPr lang="pl-PL" i="1" dirty="0"/>
              <a:t> </a:t>
            </a:r>
            <a:r>
              <a:rPr lang="pl-PL" i="1" dirty="0" smtClean="0"/>
              <a:t>uczniami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 smtClean="0"/>
              <a:t>i </a:t>
            </a:r>
            <a:r>
              <a:rPr lang="pl-PL" dirty="0"/>
              <a:t>już wiemy, co mamy </a:t>
            </a:r>
            <a:r>
              <a:rPr lang="pl-PL" dirty="0" smtClean="0"/>
              <a:t>robić.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 smtClean="0"/>
              <a:t>Forma dokonana!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Imiesłowy </a:t>
            </a:r>
            <a:r>
              <a:rPr lang="pl-PL" dirty="0"/>
              <a:t>abyśmy wiedzieli jak się to </a:t>
            </a:r>
            <a:r>
              <a:rPr lang="pl-PL" dirty="0" smtClean="0"/>
              <a:t>robi: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Idąc</a:t>
            </a:r>
            <a:r>
              <a:rPr lang="pl-PL" i="1" dirty="0"/>
              <a:t> </a:t>
            </a:r>
            <a:r>
              <a:rPr lang="pl-PL" i="1" dirty="0" smtClean="0"/>
              <a:t>więc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chrzcząc</a:t>
            </a:r>
            <a:r>
              <a:rPr lang="pl-PL" i="1" dirty="0"/>
              <a:t> </a:t>
            </a:r>
            <a:r>
              <a:rPr lang="pl-PL" i="1" dirty="0" smtClean="0"/>
              <a:t>je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 smtClean="0"/>
              <a:t>ucząc</a:t>
            </a:r>
            <a:r>
              <a:rPr lang="pl-PL" i="1" dirty="0"/>
              <a:t> ich </a:t>
            </a:r>
            <a:r>
              <a:rPr lang="pl-PL" i="1" dirty="0" smtClean="0"/>
              <a:t>przestrzegać</a:t>
            </a:r>
          </a:p>
          <a:p>
            <a:pPr marL="285750" indent="-285750">
              <a:buFont typeface="Arial" charset="0"/>
              <a:buChar char="•"/>
            </a:pPr>
            <a:endParaRPr lang="pl-PL" dirty="0" smtClean="0"/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Ucząc je </a:t>
            </a:r>
            <a:r>
              <a:rPr lang="pl-PL" i="1" dirty="0" smtClean="0"/>
              <a:t>przestrzegać</a:t>
            </a:r>
            <a:r>
              <a:rPr lang="pl-PL" dirty="0" smtClean="0"/>
              <a:t> albo </a:t>
            </a:r>
            <a:r>
              <a:rPr lang="pl-PL" i="1" dirty="0" smtClean="0"/>
              <a:t>zachowywać</a:t>
            </a:r>
            <a:r>
              <a:rPr lang="pl-PL" dirty="0" smtClean="0"/>
              <a:t> </a:t>
            </a:r>
            <a:r>
              <a:rPr lang="mr-IN" dirty="0" smtClean="0"/>
              <a:t>–</a:t>
            </a:r>
            <a:r>
              <a:rPr lang="pl-PL" dirty="0" smtClean="0"/>
              <a:t> atak na to słowo.</a:t>
            </a: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 smtClean="0"/>
          </a:p>
          <a:p>
            <a:pPr marL="285750" indent="-285750">
              <a:buFont typeface="Arial" charset="0"/>
              <a:buChar char="•"/>
            </a:pPr>
            <a:r>
              <a:rPr lang="pl-PL" dirty="0" smtClean="0"/>
              <a:t>Jeszcze </a:t>
            </a:r>
            <a:r>
              <a:rPr lang="pl-PL" dirty="0"/>
              <a:t>raz - czynienie uczniów jest najważniejsze, bo to jest poleceniem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179512" y="951111"/>
            <a:ext cx="39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Przekład Toruński, wyd. 2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 smtClean="0"/>
              <a:t>Inspiracja i cel pracy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5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Zadanie uczynić uczniów </a:t>
            </a:r>
            <a:br>
              <a:rPr lang="pl-PL" dirty="0" smtClean="0"/>
            </a:br>
            <a:r>
              <a:rPr lang="pl-PL" dirty="0" smtClean="0"/>
              <a:t>		spośród wszystkich narodów</a:t>
            </a:r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9"/>
          <p:cNvSpPr/>
          <p:nvPr/>
        </p:nvSpPr>
        <p:spPr>
          <a:xfrm>
            <a:off x="694893" y="2276873"/>
            <a:ext cx="3537310" cy="42101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mtClean="0"/>
              <a:t>Zgubieni ludzie</a:t>
            </a:r>
            <a:endParaRPr lang="pl-PL" dirty="0"/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 smtClean="0">
                <a:solidFill>
                  <a:srgbClr val="2D3436"/>
                </a:solidFill>
              </a:rPr>
              <a:t>Niemowlak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2924945"/>
            <a:ext cx="1656956" cy="248104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Uczynieni</a:t>
            </a:r>
          </a:p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43711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Łuk 24"/>
          <p:cNvSpPr/>
          <p:nvPr/>
        </p:nvSpPr>
        <p:spPr>
          <a:xfrm>
            <a:off x="1619672" y="2675303"/>
            <a:ext cx="6522751" cy="1626503"/>
          </a:xfrm>
          <a:prstGeom prst="arc">
            <a:avLst>
              <a:gd name="adj1" fmla="val 11143457"/>
              <a:gd name="adj2" fmla="val 2153111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>
            <a:off x="3131840" y="2819319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5292080" y="407707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>
            <a:off x="5292079" y="479715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Łuk 15"/>
          <p:cNvSpPr/>
          <p:nvPr/>
        </p:nvSpPr>
        <p:spPr>
          <a:xfrm>
            <a:off x="5392998" y="3101967"/>
            <a:ext cx="2347354" cy="1487871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Łuk 16"/>
          <p:cNvSpPr/>
          <p:nvPr/>
        </p:nvSpPr>
        <p:spPr>
          <a:xfrm>
            <a:off x="5945960" y="3268542"/>
            <a:ext cx="1650376" cy="1096888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837870" y="3252205"/>
            <a:ext cx="24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Głoszenie słowa prawdy i dobrej nowiny.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PoleTekstowe 18"/>
          <p:cNvSpPr txBox="1"/>
          <p:nvPr/>
        </p:nvSpPr>
        <p:spPr>
          <a:xfrm>
            <a:off x="4955876" y="3707740"/>
            <a:ext cx="24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Uczenie przestrzegania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5678505" y="5262084"/>
            <a:ext cx="2349879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Wzrastanie, dojrzewanie,</a:t>
            </a:r>
            <a:br>
              <a:rPr lang="pl-PL" sz="1400" dirty="0" smtClean="0"/>
            </a:br>
            <a:r>
              <a:rPr lang="pl-PL" sz="1400" dirty="0" smtClean="0"/>
              <a:t>uświęcenie</a:t>
            </a:r>
            <a:endParaRPr lang="pl-PL" sz="1400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 w prawo 5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Zbawienie, odkupienie, zapieczętowanie Duchem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0124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6" grpId="0" animBg="1"/>
      <p:bldP spid="17" grpId="0" animBg="1"/>
      <p:bldP spid="5" grpId="0"/>
      <p:bldP spid="19" grpId="0"/>
      <p:bldP spid="21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Dwie wizje kościoła</a:t>
            </a:r>
            <a:endParaRPr lang="pl-PL" dirty="0"/>
          </a:p>
        </p:txBody>
      </p:sp>
      <p:grpSp>
        <p:nvGrpSpPr>
          <p:cNvPr id="65" name="Grupa 64"/>
          <p:cNvGrpSpPr/>
          <p:nvPr/>
        </p:nvGrpSpPr>
        <p:grpSpPr>
          <a:xfrm>
            <a:off x="5310507" y="1964104"/>
            <a:ext cx="3024336" cy="3960440"/>
            <a:chOff x="395536" y="1916832"/>
            <a:chExt cx="3024336" cy="3960440"/>
          </a:xfrm>
        </p:grpSpPr>
        <p:sp>
          <p:nvSpPr>
            <p:cNvPr id="68" name="Zaokrąglony prostokąt 67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9" name="Łącznik prosty 6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69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wal 70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Owal 71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Owal 8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Owal 9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Owal 91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Owal 92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4" name="Łącznik prosty 93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prosty 94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wal 95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Owal 96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Owal 97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Owal 98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0" name="Łącznik prosty 99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y 100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wal 101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Owal 102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Owal 103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Owal 104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6" name="Łącznik prosty 105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106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wal 107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Owal 108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Owal 109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Owal 110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Owal 111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3" name="Łącznik prosty 112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y 113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wal 114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Owal 115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Owal 116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Owal 117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9" name="Owal 118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0" name="Prostokąt 119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21" name="Grupa 120"/>
          <p:cNvGrpSpPr/>
          <p:nvPr/>
        </p:nvGrpSpPr>
        <p:grpSpPr>
          <a:xfrm>
            <a:off x="439147" y="2036112"/>
            <a:ext cx="3816424" cy="3816424"/>
            <a:chOff x="611560" y="2492896"/>
            <a:chExt cx="3816424" cy="3816424"/>
          </a:xfrm>
        </p:grpSpPr>
        <p:sp>
          <p:nvSpPr>
            <p:cNvPr id="122" name="Owal 121"/>
            <p:cNvSpPr/>
            <p:nvPr/>
          </p:nvSpPr>
          <p:spPr>
            <a:xfrm>
              <a:off x="611560" y="2492896"/>
              <a:ext cx="3816424" cy="381642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Owal 122"/>
            <p:cNvSpPr/>
            <p:nvPr/>
          </p:nvSpPr>
          <p:spPr>
            <a:xfrm>
              <a:off x="2397524" y="59492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Owal 123"/>
            <p:cNvSpPr/>
            <p:nvPr/>
          </p:nvSpPr>
          <p:spPr>
            <a:xfrm>
              <a:off x="2404642" y="26609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5" name="Owal 124"/>
            <p:cNvSpPr/>
            <p:nvPr/>
          </p:nvSpPr>
          <p:spPr>
            <a:xfrm>
              <a:off x="2203574" y="4017487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 smtClean="0">
                  <a:solidFill>
                    <a:srgbClr val="0070C0"/>
                  </a:solidFill>
                </a:rPr>
                <a:t>IC</a:t>
              </a:r>
              <a:endParaRPr lang="pl-PL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6" name="Owal 125"/>
            <p:cNvSpPr/>
            <p:nvPr/>
          </p:nvSpPr>
          <p:spPr>
            <a:xfrm>
              <a:off x="4043876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7" name="Owal 126"/>
            <p:cNvSpPr/>
            <p:nvPr/>
          </p:nvSpPr>
          <p:spPr>
            <a:xfrm>
              <a:off x="779644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8" name="Owal 127"/>
            <p:cNvSpPr/>
            <p:nvPr/>
          </p:nvSpPr>
          <p:spPr>
            <a:xfrm>
              <a:off x="995668" y="343143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Owal 128"/>
            <p:cNvSpPr/>
            <p:nvPr/>
          </p:nvSpPr>
          <p:spPr>
            <a:xfrm>
              <a:off x="1462991" y="29249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Owal 129"/>
            <p:cNvSpPr/>
            <p:nvPr/>
          </p:nvSpPr>
          <p:spPr>
            <a:xfrm>
              <a:off x="3170253" y="2877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Owal 130"/>
            <p:cNvSpPr/>
            <p:nvPr/>
          </p:nvSpPr>
          <p:spPr>
            <a:xfrm>
              <a:off x="3635896" y="32154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Owal 131"/>
            <p:cNvSpPr/>
            <p:nvPr/>
          </p:nvSpPr>
          <p:spPr>
            <a:xfrm>
              <a:off x="3883949" y="495665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3" name="Owal 132"/>
            <p:cNvSpPr/>
            <p:nvPr/>
          </p:nvSpPr>
          <p:spPr>
            <a:xfrm>
              <a:off x="3329959" y="56612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4" name="Owal 133"/>
            <p:cNvSpPr/>
            <p:nvPr/>
          </p:nvSpPr>
          <p:spPr>
            <a:xfrm>
              <a:off x="1781885" y="573927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5" name="Owal 134"/>
            <p:cNvSpPr/>
            <p:nvPr/>
          </p:nvSpPr>
          <p:spPr>
            <a:xfrm>
              <a:off x="886597" y="474063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Owal 135"/>
            <p:cNvSpPr/>
            <p:nvPr/>
          </p:nvSpPr>
          <p:spPr>
            <a:xfrm>
              <a:off x="1178362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7" name="Łącznik prosty 136"/>
            <p:cNvCxnSpPr/>
            <p:nvPr/>
          </p:nvCxnSpPr>
          <p:spPr>
            <a:xfrm>
              <a:off x="2404642" y="414908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93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Idźcie i nauczajcie, (</a:t>
            </a:r>
            <a:r>
              <a:rPr lang="mr-IN" i="1" dirty="0" smtClean="0"/>
              <a:t>…</a:t>
            </a:r>
            <a:r>
              <a:rPr lang="pl-PL" i="1" dirty="0" smtClean="0"/>
              <a:t>) uczcie (</a:t>
            </a:r>
            <a:r>
              <a:rPr lang="mr-IN" i="1" dirty="0" smtClean="0"/>
              <a:t>…</a:t>
            </a:r>
            <a:r>
              <a:rPr lang="pl-PL" i="1" dirty="0" smtClean="0"/>
              <a:t>)</a:t>
            </a:r>
            <a:endParaRPr lang="pl-PL" i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Biblia Tysiąclecia:</a:t>
            </a:r>
          </a:p>
          <a:p>
            <a:pPr marL="0" indent="0">
              <a:buNone/>
            </a:pPr>
            <a:r>
              <a:rPr lang="pl-PL" sz="2400" i="1" dirty="0" smtClean="0"/>
              <a:t>Idźcie </a:t>
            </a:r>
            <a:r>
              <a:rPr lang="pl-PL" sz="2400" i="1" dirty="0"/>
              <a:t>więc i </a:t>
            </a:r>
            <a:r>
              <a:rPr lang="pl-PL" sz="2400" b="1" i="1" u="sng" dirty="0">
                <a:solidFill>
                  <a:srgbClr val="FF0000"/>
                </a:solidFill>
              </a:rPr>
              <a:t>nauczajcie</a:t>
            </a:r>
            <a:r>
              <a:rPr lang="pl-PL" sz="2400" i="1" dirty="0">
                <a:solidFill>
                  <a:srgbClr val="FF0000"/>
                </a:solidFill>
              </a:rPr>
              <a:t> </a:t>
            </a:r>
            <a:r>
              <a:rPr lang="pl-PL" sz="2400" i="1" dirty="0"/>
              <a:t>wszystkie narody, udzielając im chrztu w imię Ojca i Syna, i Ducha Świętego. </a:t>
            </a:r>
            <a:r>
              <a:rPr lang="pl-PL" sz="2400" i="1" dirty="0" smtClean="0">
                <a:solidFill>
                  <a:srgbClr val="FF0000"/>
                </a:solidFill>
              </a:rPr>
              <a:t>Uczcie</a:t>
            </a:r>
            <a:r>
              <a:rPr lang="pl-PL" sz="2400" i="1" dirty="0" smtClean="0"/>
              <a:t> </a:t>
            </a:r>
            <a:r>
              <a:rPr lang="pl-PL" sz="2400" i="1" dirty="0"/>
              <a:t>je zachowywać wszystko, co wam przykazałem. 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95536" y="1916832"/>
            <a:ext cx="3024336" cy="3960440"/>
            <a:chOff x="395536" y="1916832"/>
            <a:chExt cx="3024336" cy="3960440"/>
          </a:xfrm>
        </p:grpSpPr>
        <p:sp>
          <p:nvSpPr>
            <p:cNvPr id="5" name="Zaokrąglony prostokąt 4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" name="Łącznik prosty 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wal 27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5" name="Łącznik prosty 34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3" name="Łącznik prosty 42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wal 44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1" name="Łącznik prosty 50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wal 52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Owal 56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Owal 57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9" name="Łącznik prosty 58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wal 60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Owal 61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8" name="Owal 67"/>
          <p:cNvSpPr/>
          <p:nvPr/>
        </p:nvSpPr>
        <p:spPr>
          <a:xfrm>
            <a:off x="3538228" y="5085184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Dowolny kształt 64"/>
          <p:cNvSpPr/>
          <p:nvPr/>
        </p:nvSpPr>
        <p:spPr>
          <a:xfrm>
            <a:off x="2555776" y="4293096"/>
            <a:ext cx="982452" cy="805218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6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Idąc uczyńcie uczniami (</a:t>
            </a:r>
            <a:r>
              <a:rPr lang="mr-IN" i="1" dirty="0" smtClean="0"/>
              <a:t>…</a:t>
            </a:r>
            <a:r>
              <a:rPr lang="pl-PL" i="1" dirty="0" smtClean="0"/>
              <a:t>) ucząc (</a:t>
            </a:r>
            <a:r>
              <a:rPr lang="mr-IN" i="1" dirty="0" smtClean="0"/>
              <a:t>…</a:t>
            </a:r>
            <a:r>
              <a:rPr lang="pl-PL" i="1" dirty="0" smtClean="0"/>
              <a:t>)</a:t>
            </a:r>
            <a:endParaRPr lang="pl-PL" i="1" dirty="0"/>
          </a:p>
        </p:txBody>
      </p:sp>
      <p:grpSp>
        <p:nvGrpSpPr>
          <p:cNvPr id="73" name="Grupa 72"/>
          <p:cNvGrpSpPr/>
          <p:nvPr/>
        </p:nvGrpSpPr>
        <p:grpSpPr>
          <a:xfrm>
            <a:off x="286747" y="1883712"/>
            <a:ext cx="3816424" cy="3816424"/>
            <a:chOff x="611560" y="2492896"/>
            <a:chExt cx="3816424" cy="3816424"/>
          </a:xfrm>
        </p:grpSpPr>
        <p:sp>
          <p:nvSpPr>
            <p:cNvPr id="74" name="Owal 73"/>
            <p:cNvSpPr/>
            <p:nvPr/>
          </p:nvSpPr>
          <p:spPr>
            <a:xfrm>
              <a:off x="611560" y="2492896"/>
              <a:ext cx="3816424" cy="381642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Owal 74"/>
            <p:cNvSpPr/>
            <p:nvPr/>
          </p:nvSpPr>
          <p:spPr>
            <a:xfrm>
              <a:off x="2397524" y="59492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Owal 75"/>
            <p:cNvSpPr/>
            <p:nvPr/>
          </p:nvSpPr>
          <p:spPr>
            <a:xfrm>
              <a:off x="2404642" y="26609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/>
            <p:cNvSpPr/>
            <p:nvPr/>
          </p:nvSpPr>
          <p:spPr>
            <a:xfrm>
              <a:off x="2203574" y="4017487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 smtClean="0">
                  <a:solidFill>
                    <a:srgbClr val="0070C0"/>
                  </a:solidFill>
                </a:rPr>
                <a:t>IC</a:t>
              </a:r>
              <a:endParaRPr lang="pl-PL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78" name="Owal 77"/>
            <p:cNvSpPr/>
            <p:nvPr/>
          </p:nvSpPr>
          <p:spPr>
            <a:xfrm>
              <a:off x="4043876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/>
            <p:cNvSpPr/>
            <p:nvPr/>
          </p:nvSpPr>
          <p:spPr>
            <a:xfrm>
              <a:off x="779644" y="4293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Owal 79"/>
            <p:cNvSpPr/>
            <p:nvPr/>
          </p:nvSpPr>
          <p:spPr>
            <a:xfrm>
              <a:off x="995668" y="3431431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Owal 80"/>
            <p:cNvSpPr/>
            <p:nvPr/>
          </p:nvSpPr>
          <p:spPr>
            <a:xfrm>
              <a:off x="1462991" y="29249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Owal 81"/>
            <p:cNvSpPr/>
            <p:nvPr/>
          </p:nvSpPr>
          <p:spPr>
            <a:xfrm>
              <a:off x="3170253" y="287700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/>
            <p:cNvSpPr/>
            <p:nvPr/>
          </p:nvSpPr>
          <p:spPr>
            <a:xfrm>
              <a:off x="3635896" y="321540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/>
            <p:cNvSpPr/>
            <p:nvPr/>
          </p:nvSpPr>
          <p:spPr>
            <a:xfrm>
              <a:off x="3883949" y="495665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/>
            <p:cNvSpPr/>
            <p:nvPr/>
          </p:nvSpPr>
          <p:spPr>
            <a:xfrm>
              <a:off x="3329959" y="56612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Owal 85"/>
            <p:cNvSpPr/>
            <p:nvPr/>
          </p:nvSpPr>
          <p:spPr>
            <a:xfrm>
              <a:off x="1781885" y="573927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Owal 86"/>
            <p:cNvSpPr/>
            <p:nvPr/>
          </p:nvSpPr>
          <p:spPr>
            <a:xfrm>
              <a:off x="886597" y="474063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Owal 87"/>
            <p:cNvSpPr/>
            <p:nvPr/>
          </p:nvSpPr>
          <p:spPr>
            <a:xfrm>
              <a:off x="1178362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9" name="Łącznik prosty 88"/>
            <p:cNvCxnSpPr/>
            <p:nvPr/>
          </p:nvCxnSpPr>
          <p:spPr>
            <a:xfrm>
              <a:off x="2404642" y="414908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Owal 89"/>
          <p:cNvSpPr/>
          <p:nvPr/>
        </p:nvSpPr>
        <p:spPr>
          <a:xfrm>
            <a:off x="4211960" y="570013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ymbol zastępczy zawartości 3"/>
          <p:cNvSpPr txBox="1">
            <a:spLocks/>
          </p:cNvSpPr>
          <p:nvPr/>
        </p:nvSpPr>
        <p:spPr>
          <a:xfrm>
            <a:off x="4499992" y="1600200"/>
            <a:ext cx="447484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/>
              <a:t>Przekład dosłowny (toruński):</a:t>
            </a:r>
          </a:p>
          <a:p>
            <a:pPr marL="0" indent="0">
              <a:buNone/>
            </a:pPr>
            <a:r>
              <a:rPr lang="pl-PL" sz="2400" i="1" dirty="0" smtClean="0"/>
              <a:t>Idąc </a:t>
            </a:r>
            <a:r>
              <a:rPr lang="pl-PL" sz="2400" i="1" dirty="0"/>
              <a:t>więc, </a:t>
            </a:r>
            <a:r>
              <a:rPr lang="pl-PL" sz="2400" b="1" i="1" u="sng" dirty="0">
                <a:solidFill>
                  <a:srgbClr val="FF0000"/>
                </a:solidFill>
              </a:rPr>
              <a:t>uczyńcie uczniam</a:t>
            </a:r>
            <a:r>
              <a:rPr lang="pl-PL" sz="2400" i="1" dirty="0"/>
              <a:t>i wszystkie narody, chrzcząc je w imię Ojca i Syna, i Ducha </a:t>
            </a:r>
            <a:r>
              <a:rPr lang="pl-PL" sz="2400" i="1" dirty="0" smtClean="0"/>
              <a:t>Świętego,</a:t>
            </a:r>
            <a:r>
              <a:rPr lang="pl-PL" sz="2400" i="1" dirty="0"/>
              <a:t> </a:t>
            </a:r>
            <a:r>
              <a:rPr lang="pl-PL" sz="2400" i="1" dirty="0" smtClean="0">
                <a:solidFill>
                  <a:srgbClr val="FF0000"/>
                </a:solidFill>
              </a:rPr>
              <a:t>ucząc</a:t>
            </a:r>
            <a:r>
              <a:rPr lang="pl-PL" sz="2400" i="1" dirty="0" smtClean="0"/>
              <a:t> </a:t>
            </a:r>
            <a:r>
              <a:rPr lang="pl-PL" sz="2400" i="1" dirty="0"/>
              <a:t>ich przestrzegać wszystkiego, co wam przykazałem.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3221170" y="5176000"/>
            <a:ext cx="1064227" cy="629264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Nauczajcie </a:t>
            </a:r>
            <a:r>
              <a:rPr lang="mr-IN" dirty="0" smtClean="0"/>
              <a:t>…</a:t>
            </a:r>
            <a:r>
              <a:rPr lang="pl-PL" dirty="0" smtClean="0"/>
              <a:t>. I BT3 contra BT4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Dać skan kolejnych wydań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Czyńcie i uczyńcie w TPNP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Dać skan kolejnych 3 kolejnych wydań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838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Temat #3:</a:t>
            </a:r>
            <a:br>
              <a:rPr lang="pl-PL" dirty="0" smtClean="0"/>
            </a:br>
            <a:r>
              <a:rPr lang="pl-PL" b="1" dirty="0" smtClean="0"/>
              <a:t>Podział widoczny dla świata</a:t>
            </a:r>
            <a:br>
              <a:rPr lang="pl-PL" b="1" dirty="0" smtClean="0"/>
            </a:br>
            <a:r>
              <a:rPr lang="pl-PL" b="1" dirty="0"/>
              <a:t>	</a:t>
            </a:r>
            <a:r>
              <a:rPr lang="pl-PL" b="1" dirty="0" smtClean="0"/>
              <a:t>i przez świat proponowany.</a:t>
            </a:r>
            <a:endParaRPr lang="pl-PL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Nie bierzcie więc wzoru z tego świata, lecz przemieniajcie się przez odnowienie umysłu abyście umieli rozpoznać co jest dobre </a:t>
            </a:r>
            <a:r>
              <a:rPr lang="mr-IN" i="1" dirty="0" smtClean="0"/>
              <a:t>…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	</a:t>
            </a:r>
            <a:r>
              <a:rPr lang="pl-PL" i="1" dirty="0" err="1" smtClean="0"/>
              <a:t>Rz</a:t>
            </a:r>
            <a:r>
              <a:rPr lang="pl-PL" i="1" dirty="0" smtClean="0"/>
              <a:t> 12.2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887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Podział widoczny dla ducha</a:t>
            </a:r>
            <a:br>
              <a:rPr lang="pl-PL" dirty="0" smtClean="0"/>
            </a:br>
            <a:r>
              <a:rPr lang="pl-PL" dirty="0"/>
              <a:t>	</a:t>
            </a:r>
            <a:r>
              <a:rPr lang="pl-PL" dirty="0" smtClean="0"/>
              <a:t>		Tym żyjemy, to czujemy.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</a:t>
            </a:r>
            <a:endParaRPr lang="pl-PL" sz="11500" b="1" dirty="0"/>
          </a:p>
        </p:txBody>
      </p:sp>
    </p:spTree>
    <p:extLst>
      <p:ext uri="{BB962C8B-B14F-4D97-AF65-F5344CB8AC3E}">
        <p14:creationId xmlns:p14="http://schemas.microsoft.com/office/powerpoint/2010/main" val="80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4716016" y="3356992"/>
            <a:ext cx="39047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Ef 1:14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mr-IN" i="1" dirty="0" smtClean="0">
                <a:solidFill>
                  <a:srgbClr val="C00000"/>
                </a:solidFill>
              </a:rPr>
              <a:t>…</a:t>
            </a:r>
            <a:r>
              <a:rPr lang="pl-PL" i="1" dirty="0" smtClean="0">
                <a:solidFill>
                  <a:srgbClr val="C00000"/>
                </a:solidFill>
              </a:rPr>
              <a:t> zostaliście </a:t>
            </a:r>
            <a:r>
              <a:rPr lang="pl-PL" b="1" i="1" dirty="0" smtClean="0">
                <a:solidFill>
                  <a:srgbClr val="C00000"/>
                </a:solidFill>
              </a:rPr>
              <a:t>zapieczętowani</a:t>
            </a:r>
            <a:r>
              <a:rPr lang="pl-PL" i="1" dirty="0" smtClean="0">
                <a:solidFill>
                  <a:srgbClr val="C00000"/>
                </a:solidFill>
              </a:rPr>
              <a:t> obiecanym </a:t>
            </a:r>
            <a:r>
              <a:rPr lang="pl-PL" b="1" i="1" dirty="0" smtClean="0">
                <a:solidFill>
                  <a:srgbClr val="C00000"/>
                </a:solidFill>
              </a:rPr>
              <a:t>Duchem</a:t>
            </a:r>
            <a:r>
              <a:rPr lang="pl-PL" i="1" dirty="0" smtClean="0">
                <a:solidFill>
                  <a:srgbClr val="C00000"/>
                </a:solidFill>
              </a:rPr>
              <a:t>, który jest zadatkiem nabytej własności na dzień odkupienia</a:t>
            </a:r>
            <a:r>
              <a:rPr lang="mr-IN" i="1" dirty="0" smtClean="0">
                <a:solidFill>
                  <a:srgbClr val="C00000"/>
                </a:solidFill>
              </a:rPr>
              <a:t>…</a:t>
            </a:r>
            <a:endParaRPr lang="pl-PL" i="1" dirty="0" smtClean="0">
              <a:solidFill>
                <a:srgbClr val="C00000"/>
              </a:solidFill>
            </a:endParaRPr>
          </a:p>
          <a:p>
            <a:endParaRPr lang="pl-PL" i="1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2Kor2:15</a:t>
            </a:r>
            <a:endParaRPr lang="pl-PL" b="1" dirty="0">
              <a:solidFill>
                <a:srgbClr val="C00000"/>
              </a:solidFill>
            </a:endParaRPr>
          </a:p>
          <a:p>
            <a:r>
              <a:rPr lang="pl-PL" i="1" dirty="0" smtClean="0">
                <a:solidFill>
                  <a:srgbClr val="C00000"/>
                </a:solidFill>
              </a:rPr>
              <a:t>Bóg </a:t>
            </a:r>
            <a:r>
              <a:rPr lang="pl-PL" i="1" dirty="0">
                <a:solidFill>
                  <a:srgbClr val="C00000"/>
                </a:solidFill>
              </a:rPr>
              <a:t>sprawił, że jesteśmy dla Niego </a:t>
            </a:r>
            <a:r>
              <a:rPr lang="pl-PL" b="1" i="1" dirty="0">
                <a:solidFill>
                  <a:srgbClr val="C00000"/>
                </a:solidFill>
              </a:rPr>
              <a:t>zapachem Chrystusa</a:t>
            </a:r>
            <a:r>
              <a:rPr lang="pl-PL" i="1" dirty="0">
                <a:solidFill>
                  <a:srgbClr val="C00000"/>
                </a:solidFill>
              </a:rPr>
              <a:t> — zarówno wśród tych, którzy dostępują zbawienia, jak i tych, którzy giną</a:t>
            </a:r>
            <a:r>
              <a:rPr lang="pl-PL" i="1" dirty="0" smtClean="0">
                <a:solidFill>
                  <a:srgbClr val="C00000"/>
                </a:solidFill>
              </a:rPr>
              <a:t>.</a:t>
            </a:r>
            <a:endParaRPr lang="pl-PL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Podział widoczny dla świata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1</a:t>
            </a:r>
            <a:endParaRPr lang="pl-PL" sz="115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2</a:t>
            </a:r>
            <a:endParaRPr lang="pl-PL" sz="115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25152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0" name="Strzałka w lewo i prawo 9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21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434282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Inspiracja #1:</a:t>
            </a:r>
            <a:br>
              <a:rPr lang="pl-PL" sz="3600" dirty="0" smtClean="0"/>
            </a:br>
            <a:r>
              <a:rPr lang="pl-PL" sz="3600" dirty="0" smtClean="0"/>
              <a:t>	</a:t>
            </a:r>
            <a:r>
              <a:rPr lang="pl-PL" sz="3600" dirty="0"/>
              <a:t>P</a:t>
            </a:r>
            <a:r>
              <a:rPr lang="pl-PL" sz="3600" dirty="0" smtClean="0"/>
              <a:t>roces czynienia uczniów </a:t>
            </a:r>
            <a:r>
              <a:rPr lang="mr-IN" sz="3600" dirty="0" smtClean="0"/>
              <a:t>…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			</a:t>
            </a:r>
            <a:r>
              <a:rPr lang="mr-IN" sz="3600" dirty="0" smtClean="0"/>
              <a:t>…</a:t>
            </a:r>
            <a:r>
              <a:rPr lang="pl-PL" sz="3600" dirty="0" smtClean="0"/>
              <a:t> a właściwie jego brak </a:t>
            </a:r>
            <a:br>
              <a:rPr lang="pl-PL" sz="3600" dirty="0" smtClean="0"/>
            </a:br>
            <a:r>
              <a:rPr lang="pl-PL" sz="3600" dirty="0"/>
              <a:t>	</a:t>
            </a:r>
            <a:r>
              <a:rPr lang="pl-PL" sz="3600" dirty="0" smtClean="0"/>
              <a:t>			w grupkach</a:t>
            </a:r>
            <a:r>
              <a:rPr lang="pl-PL" sz="3600" dirty="0"/>
              <a:t> </a:t>
            </a:r>
            <a:r>
              <a:rPr lang="pl-PL" sz="3600" dirty="0" smtClean="0"/>
              <a:t>Odwykowych </a:t>
            </a:r>
            <a:br>
              <a:rPr lang="pl-PL" sz="3600" dirty="0" smtClean="0"/>
            </a:br>
            <a:r>
              <a:rPr lang="pl-PL" sz="3600" dirty="0" smtClean="0"/>
              <a:t>					przed 2014 rokiem</a:t>
            </a:r>
            <a:endParaRPr lang="pl-PL" sz="3600" dirty="0"/>
          </a:p>
        </p:txBody>
      </p:sp>
      <p:sp>
        <p:nvSpPr>
          <p:cNvPr id="5" name="AutoShape 4" descr="dr22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1" y="1916832"/>
            <a:ext cx="3708050" cy="47986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4067944" y="3212976"/>
            <a:ext cx="4968552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Proces czynienia uczniów: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Niewiara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Wiara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Dojrzałość</a:t>
            </a:r>
          </a:p>
          <a:p>
            <a:pPr marL="1657350" lvl="3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Przywództwo</a:t>
            </a:r>
          </a:p>
          <a:p>
            <a:pPr marL="2114550" lvl="4" indent="-285750">
              <a:buFont typeface="Arial" charset="0"/>
              <a:buChar char="•"/>
            </a:pPr>
            <a:r>
              <a:rPr lang="pl-PL" sz="2400" dirty="0" smtClean="0">
                <a:solidFill>
                  <a:schemeClr val="accent5">
                    <a:lumMod val="50000"/>
                  </a:schemeClr>
                </a:solidFill>
              </a:rPr>
              <a:t>Zmobilizowany uczeń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</a:t>
            </a:r>
            <a:r>
              <a:rPr lang="mr-IN" dirty="0" smtClean="0"/>
              <a:t>…</a:t>
            </a:r>
            <a:r>
              <a:rPr lang="pl-PL" dirty="0" smtClean="0"/>
              <a:t> 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Chrześcijanin </a:t>
            </a:r>
            <a:r>
              <a:rPr lang="mr-IN" dirty="0" smtClean="0"/>
              <a:t>–</a:t>
            </a:r>
            <a:r>
              <a:rPr lang="pl-PL" dirty="0" smtClean="0"/>
              <a:t> czyje to pojęcie?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499814" y="2087816"/>
            <a:ext cx="81429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Dz</a:t>
            </a:r>
            <a:r>
              <a:rPr lang="pl-PL" b="1" dirty="0" smtClean="0"/>
              <a:t> 26:27n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 smtClean="0"/>
              <a:t>Paweł rzekł do króla: Królu</a:t>
            </a:r>
            <a:r>
              <a:rPr lang="pl-PL" i="1" dirty="0"/>
              <a:t> </a:t>
            </a:r>
            <a:r>
              <a:rPr lang="pl-PL" i="1" dirty="0" err="1"/>
              <a:t>Agryppo</a:t>
            </a:r>
            <a:r>
              <a:rPr lang="pl-PL" i="1" dirty="0"/>
              <a:t>, czy wierzysz Prorokom? Wiem, że wierzysz. </a:t>
            </a:r>
            <a:r>
              <a:rPr lang="pl-PL" i="1" dirty="0" err="1"/>
              <a:t>Agryppa</a:t>
            </a:r>
            <a:r>
              <a:rPr lang="pl-PL" i="1" dirty="0"/>
              <a:t> na to do Pawła: Zaraz mnie przekonasz, bym został </a:t>
            </a:r>
            <a:r>
              <a:rPr lang="pl-PL" b="1" i="1" u="sng" dirty="0"/>
              <a:t>chrześcijaninem</a:t>
            </a:r>
            <a:r>
              <a:rPr lang="pl-PL" i="1" dirty="0"/>
              <a:t>. </a:t>
            </a:r>
            <a:r>
              <a:rPr lang="pl-PL" i="1" dirty="0" smtClean="0"/>
              <a:t>(</a:t>
            </a:r>
            <a:r>
              <a:rPr lang="mr-IN" i="1" dirty="0" smtClean="0"/>
              <a:t>…</a:t>
            </a:r>
            <a:r>
              <a:rPr lang="pl-PL" i="1" dirty="0" smtClean="0"/>
              <a:t>) </a:t>
            </a:r>
          </a:p>
          <a:p>
            <a:r>
              <a:rPr lang="pl-PL" i="1" dirty="0" smtClean="0"/>
              <a:t>Po </a:t>
            </a:r>
            <a:r>
              <a:rPr lang="pl-PL" i="1" dirty="0"/>
              <a:t>tych słowach król, namiestnik, Berenike oraz ci, którzy z nimi siedzieli, powstali ze swoich </a:t>
            </a:r>
            <a:r>
              <a:rPr lang="pl-PL" i="1" dirty="0" smtClean="0"/>
              <a:t>miejsc</a:t>
            </a:r>
            <a:r>
              <a:rPr lang="pl-PL" i="1" dirty="0"/>
              <a:t> </a:t>
            </a:r>
            <a:r>
              <a:rPr lang="pl-PL" i="1" dirty="0" smtClean="0"/>
              <a:t>i oddalali się.</a:t>
            </a:r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endParaRPr lang="pl-PL" i="1" dirty="0" smtClean="0"/>
          </a:p>
          <a:p>
            <a:endParaRPr lang="pl-PL" i="1" dirty="0"/>
          </a:p>
          <a:p>
            <a:r>
              <a:rPr lang="mr-IN" sz="1200" i="1" dirty="0" smtClean="0"/>
              <a:t>…</a:t>
            </a:r>
            <a:r>
              <a:rPr lang="pl-PL" sz="1200" i="1" dirty="0" smtClean="0"/>
              <a:t>.. i jeszcze w 1P4:14-16</a:t>
            </a:r>
            <a:endParaRPr lang="pl-PL" sz="1200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Chrześcijanie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43810" y="4831992"/>
            <a:ext cx="791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11:25-30 </a:t>
            </a:r>
            <a:r>
              <a:rPr lang="pl-PL" b="1" dirty="0" err="1"/>
              <a:t>eib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Barnaba udał się również [ z Antiochii ] do </a:t>
            </a:r>
            <a:r>
              <a:rPr lang="pl-PL" i="1" dirty="0" err="1"/>
              <a:t>Tarsu</a:t>
            </a:r>
            <a:r>
              <a:rPr lang="pl-PL" i="1" dirty="0"/>
              <a:t> w poszukiwaniu Saula. Znalazł go tam, sprowadził, i przez cały rok przebywali razem w kościele (</a:t>
            </a:r>
            <a:r>
              <a:rPr lang="pl-PL" i="1" dirty="0" err="1"/>
              <a:t>ἐκκλησί</a:t>
            </a:r>
            <a:r>
              <a:rPr lang="pl-PL" i="1" dirty="0"/>
              <a:t>α </a:t>
            </a:r>
            <a:r>
              <a:rPr lang="pl-PL" i="1" dirty="0" err="1"/>
              <a:t>ekklēsia</a:t>
            </a:r>
            <a:r>
              <a:rPr lang="pl-PL" i="1" dirty="0"/>
              <a:t>). W tym czasie objęli nauczaniem znaczną liczbę osób. 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u="sng" dirty="0" smtClean="0"/>
              <a:t>To </a:t>
            </a:r>
            <a:r>
              <a:rPr lang="pl-PL" i="1" u="sng" dirty="0"/>
              <a:t>w Antiochii po raz pierwszy nazwano uczniów </a:t>
            </a:r>
            <a:r>
              <a:rPr lang="pl-PL" b="1" i="1" u="sng" dirty="0"/>
              <a:t>chrześcijanami</a:t>
            </a:r>
            <a:r>
              <a:rPr lang="pl-PL" i="1" dirty="0" smtClean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046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Pomyśl jak teolog po </a:t>
            </a:r>
            <a:r>
              <a:rPr lang="pl-PL" dirty="0" err="1" smtClean="0"/>
              <a:t>ChAT</a:t>
            </a:r>
            <a:r>
              <a:rPr lang="pl-PL" dirty="0" smtClean="0"/>
              <a:t> albo KUL,</a:t>
            </a:r>
          </a:p>
          <a:p>
            <a:pPr marL="0" indent="0">
              <a:buNone/>
            </a:pPr>
            <a:r>
              <a:rPr lang="pl-PL" dirty="0" smtClean="0"/>
              <a:t>	albo jak religioznawca na UW,</a:t>
            </a:r>
          </a:p>
          <a:p>
            <a:pPr marL="0" indent="0">
              <a:buNone/>
            </a:pPr>
            <a:r>
              <a:rPr lang="pl-PL" dirty="0" smtClean="0"/>
              <a:t>		albo jak dominikanin </a:t>
            </a:r>
            <a:br>
              <a:rPr lang="pl-PL" dirty="0" smtClean="0"/>
            </a:br>
            <a:r>
              <a:rPr lang="pl-PL" dirty="0" smtClean="0"/>
              <a:t>		z duszpasterstwa akademickiego, </a:t>
            </a:r>
          </a:p>
          <a:p>
            <a:pPr marL="0" indent="0">
              <a:buNone/>
            </a:pPr>
            <a:r>
              <a:rPr lang="pl-PL" dirty="0" smtClean="0"/>
              <a:t>			albo jak mułła w Teheranu.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89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smtClean="0"/>
              <a:t>Chrześcijanie to </a:t>
            </a:r>
            <a:r>
              <a:rPr lang="mr-IN" dirty="0" smtClean="0"/>
              <a:t>…</a:t>
            </a:r>
            <a:endParaRPr lang="pl-PL" dirty="0" smtClean="0"/>
          </a:p>
          <a:p>
            <a:r>
              <a:rPr lang="pl-PL" dirty="0" smtClean="0"/>
              <a:t>chrześcijanie to wierzący w Chrystusa (cokolwiek to znaczy: gnoza albo oddane życie),</a:t>
            </a:r>
          </a:p>
          <a:p>
            <a:r>
              <a:rPr lang="pl-PL" dirty="0" smtClean="0"/>
              <a:t>chrześcijanie to tacy co są ochrzczeni (jakkolwiek - bo tu też dużo różnych pojęć: pokropienie, zanurzenie, w imię Trójcy, w imię Jezusa, w przyłączenie się do organizacji, świadomie przyjmujący chrzest, albo nad którymi odprawiono rytuał),</a:t>
            </a:r>
          </a:p>
          <a:p>
            <a:r>
              <a:rPr lang="pl-PL" dirty="0" smtClean="0"/>
              <a:t>chrześcijanie to wyznawcy Boga, wierzący w Trójce Świętą - to określenie jest potrzebne ekumenistom i tym, którzy wyrzucają z chrześcijan Świadków Jehowy;</a:t>
            </a:r>
          </a:p>
          <a:p>
            <a:r>
              <a:rPr lang="pl-PL" dirty="0" smtClean="0"/>
              <a:t>chrześcijanie to tacy co należą do chrześcijańskiego kościoła: katolicy, prawosławni, protestanci, ... albo do wyznania;</a:t>
            </a:r>
          </a:p>
          <a:p>
            <a:r>
              <a:rPr lang="pl-PL" dirty="0" smtClean="0"/>
              <a:t>chrześcijanie to biali, rdzenni mieszkańcy Europy i emigranci z Europy do Ameryki.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55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wg świata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oleTekstowe 24"/>
          <p:cNvSpPr txBox="1"/>
          <p:nvPr/>
        </p:nvSpPr>
        <p:spPr>
          <a:xfrm>
            <a:off x="251520" y="3819872"/>
            <a:ext cx="484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 i podział </a:t>
            </a:r>
            <a:r>
              <a:rPr lang="pl-PL" smtClean="0"/>
              <a:t>też światowy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</a:t>
            </a:r>
            <a:r>
              <a:rPr lang="pl-PL" dirty="0" smtClean="0"/>
              <a:t>wg. </a:t>
            </a:r>
            <a:r>
              <a:rPr lang="pl-PL" dirty="0"/>
              <a:t>świata, </a:t>
            </a:r>
            <a:br>
              <a:rPr lang="pl-PL" dirty="0"/>
            </a:br>
            <a:r>
              <a:rPr lang="pl-PL" dirty="0"/>
              <a:t>			</a:t>
            </a:r>
            <a:r>
              <a:rPr lang="mr-IN" dirty="0" smtClean="0"/>
              <a:t>…</a:t>
            </a:r>
            <a:r>
              <a:rPr lang="pl-PL" dirty="0" smtClean="0"/>
              <a:t> który </a:t>
            </a:r>
            <a:r>
              <a:rPr lang="pl-PL" dirty="0"/>
              <a:t>chce nas zwieść!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mtClean="0"/>
              <a:t>Chrześcijanie</a:t>
            </a:r>
            <a:endParaRPr lang="pl-PL" sz="3200" b="1"/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Przestrzeń ducha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  <a:r>
              <a:rPr lang="pl-PL" sz="2800" b="1" dirty="0" smtClean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</a:t>
            </a:r>
            <a:r>
              <a:rPr lang="pl-PL" dirty="0" smtClean="0"/>
              <a:t>który </a:t>
            </a:r>
            <a:r>
              <a:rPr lang="pl-PL" dirty="0"/>
              <a:t>chce nas </a:t>
            </a:r>
            <a:r>
              <a:rPr lang="pl-PL" dirty="0" smtClean="0"/>
              <a:t>zwieść, więc się bronimy pojęciem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oleTekstowe 14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Chrześcijanie</a:t>
            </a:r>
            <a:endParaRPr lang="pl-PL" sz="3200" b="1" dirty="0"/>
          </a:p>
        </p:txBody>
      </p:sp>
      <p:sp>
        <p:nvSpPr>
          <p:cNvPr id="16" name="PoleTekstowe 15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Niechrześcijanie</a:t>
            </a:r>
            <a:endParaRPr lang="pl-PL" sz="3200" b="1" dirty="0"/>
          </a:p>
        </p:txBody>
      </p:sp>
      <p:sp>
        <p:nvSpPr>
          <p:cNvPr id="17" name="PoleTekstowe 16"/>
          <p:cNvSpPr txBox="1"/>
          <p:nvPr/>
        </p:nvSpPr>
        <p:spPr>
          <a:xfrm>
            <a:off x="1745281" y="5236528"/>
            <a:ext cx="278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Nominalni</a:t>
            </a:r>
            <a:endParaRPr lang="pl-PL" sz="4000" b="1" dirty="0"/>
          </a:p>
        </p:txBody>
      </p:sp>
      <p:cxnSp>
        <p:nvCxnSpPr>
          <p:cNvPr id="1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Superpozycja dwóch przestrzeni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Zadanie </a:t>
            </a:r>
            <a:r>
              <a:rPr lang="pl-PL" dirty="0"/>
              <a:t>kościoła </a:t>
            </a:r>
            <a:r>
              <a:rPr lang="mr-IN" dirty="0"/>
              <a:t>–</a:t>
            </a:r>
            <a:r>
              <a:rPr lang="pl-PL" dirty="0"/>
              <a:t> udział w jednaniu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0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pl-PL" sz="3200" dirty="0" smtClean="0"/>
              <a:t>Inspiracja #2:</a:t>
            </a:r>
            <a:br>
              <a:rPr lang="pl-PL" sz="3200" dirty="0" smtClean="0"/>
            </a:br>
            <a:r>
              <a:rPr lang="pl-PL" sz="3200" dirty="0" smtClean="0"/>
              <a:t>	Realność otaczającego mnie świata</a:t>
            </a:r>
            <a:br>
              <a:rPr lang="pl-PL" sz="3200" dirty="0" smtClean="0"/>
            </a:br>
            <a:r>
              <a:rPr lang="pl-PL" sz="3200" dirty="0" smtClean="0"/>
              <a:t>				wg. schematu Bogdana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0" y="1916832"/>
            <a:ext cx="8229600" cy="4435662"/>
          </a:xfrm>
          <a:ln>
            <a:solidFill>
              <a:schemeClr val="accent1"/>
            </a:solidFill>
          </a:ln>
        </p:spPr>
      </p:pic>
      <p:sp>
        <p:nvSpPr>
          <p:cNvPr id="3" name="PoleTekstowe 2"/>
          <p:cNvSpPr txBox="1"/>
          <p:nvPr/>
        </p:nvSpPr>
        <p:spPr>
          <a:xfrm rot="20118542">
            <a:off x="451406" y="2135090"/>
            <a:ext cx="22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mtClean="0">
                <a:solidFill>
                  <a:srgbClr val="FF0000"/>
                </a:solidFill>
              </a:rPr>
              <a:t>luty </a:t>
            </a:r>
            <a:r>
              <a:rPr lang="pl-PL" sz="2800" b="1" dirty="0" smtClean="0">
                <a:solidFill>
                  <a:srgbClr val="FF0000"/>
                </a:solidFill>
              </a:rPr>
              <a:t>’2017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Wstawka:</a:t>
            </a:r>
            <a:br>
              <a:rPr lang="pl-PL" dirty="0" smtClean="0"/>
            </a:br>
            <a:r>
              <a:rPr lang="pl-PL" dirty="0" smtClean="0"/>
              <a:t>o zmianie wynikającej z </a:t>
            </a:r>
            <a:r>
              <a:rPr lang="pl-PL" dirty="0" err="1" smtClean="0"/>
              <a:t>nowonarodzenia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58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Bez Ducha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Bez Ducha nie da się zrozumieć Pisma - </a:t>
            </a:r>
            <a:endParaRPr lang="pl-PL" dirty="0"/>
          </a:p>
        </p:txBody>
      </p:sp>
      <p:sp>
        <p:nvSpPr>
          <p:cNvPr id="4" name="PoleTekstowe 3"/>
          <p:cNvSpPr txBox="1"/>
          <p:nvPr/>
        </p:nvSpPr>
        <p:spPr>
          <a:xfrm>
            <a:off x="1763688" y="2492896"/>
            <a:ext cx="655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(13)</a:t>
            </a:r>
            <a:r>
              <a:rPr lang="pl-PL" dirty="0"/>
              <a:t> (...) Mojżesz, </a:t>
            </a:r>
            <a:r>
              <a:rPr lang="pl-PL" i="1" dirty="0"/>
              <a:t>który</a:t>
            </a:r>
            <a:r>
              <a:rPr lang="pl-PL" dirty="0"/>
              <a:t> kładł sobie na twarz zasłonę, aby synowie Izraela nie wpatrywali się w koniec tego, co miało przeminąć. </a:t>
            </a:r>
            <a:r>
              <a:rPr lang="pl-PL" baseline="30000" dirty="0"/>
              <a:t>(14)</a:t>
            </a:r>
            <a:r>
              <a:rPr lang="pl-PL" dirty="0"/>
              <a:t> Lecz ich umysły zostały zaślepione; aż </a:t>
            </a:r>
            <a:r>
              <a:rPr lang="pl-PL" u="sng" dirty="0"/>
              <a:t>do dziś bowiem przy czytaniu Starego Testamentu ta sama zasłona pozostaje nieodsłonięta, gdyż jest usuwana w Chrystusie</a:t>
            </a:r>
            <a:r>
              <a:rPr lang="pl-PL" dirty="0"/>
              <a:t>. </a:t>
            </a:r>
            <a:r>
              <a:rPr lang="pl-PL" baseline="30000" dirty="0"/>
              <a:t>(15)</a:t>
            </a:r>
            <a:r>
              <a:rPr lang="pl-PL" dirty="0"/>
              <a:t> I aż do dziś, gdy Mojżesz jest czytany, zasłona leży na ich sercu. </a:t>
            </a:r>
          </a:p>
          <a:p>
            <a:r>
              <a:rPr lang="pl-PL" baseline="30000" dirty="0"/>
              <a:t>(16)</a:t>
            </a:r>
            <a:r>
              <a:rPr lang="pl-PL" dirty="0"/>
              <a:t> </a:t>
            </a:r>
            <a:r>
              <a:rPr lang="pl-PL" b="1" u="sng" dirty="0"/>
              <a:t>Gdy jednak nawrócą się do Pana, zasłona zostanie zdjęta</a:t>
            </a:r>
            <a:r>
              <a:rPr lang="pl-PL" dirty="0"/>
              <a:t>. </a:t>
            </a:r>
            <a:r>
              <a:rPr lang="pl-PL" baseline="30000" dirty="0"/>
              <a:t>(17)</a:t>
            </a:r>
            <a:r>
              <a:rPr lang="pl-PL" dirty="0"/>
              <a:t> Pan zaś jest tym Duchem, a gdzie jest Duch Pana, tam i wolność. </a:t>
            </a:r>
            <a:r>
              <a:rPr lang="pl-PL" baseline="30000" dirty="0"/>
              <a:t>(18)</a:t>
            </a:r>
            <a:r>
              <a:rPr lang="pl-PL" dirty="0"/>
              <a:t> Lecz my wszyscy, którzy z odsłoniętą twarzą patrzymy na chwałę Pana, </a:t>
            </a:r>
            <a:r>
              <a:rPr lang="pl-PL" i="1" dirty="0" err="1"/>
              <a:t>jakby</a:t>
            </a:r>
            <a:r>
              <a:rPr lang="pl-PL" dirty="0" err="1"/>
              <a:t>w</a:t>
            </a:r>
            <a:r>
              <a:rPr lang="pl-PL" dirty="0"/>
              <a:t> zwierciadle, zostajemy przemienieni w ten sam obraz, z chwały w chwałę, za sprawą Ducha Pana.</a:t>
            </a:r>
            <a:br>
              <a:rPr lang="pl-PL" dirty="0"/>
            </a:br>
            <a:r>
              <a:rPr lang="pl-PL" dirty="0"/>
              <a:t>(2Kor 3:13-18 </a:t>
            </a:r>
            <a:r>
              <a:rPr lang="pl-PL" dirty="0" err="1"/>
              <a:t>ubg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6726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024336"/>
          </a:xfrm>
        </p:spPr>
        <p:txBody>
          <a:bodyPr>
            <a:normAutofit/>
          </a:bodyPr>
          <a:lstStyle/>
          <a:p>
            <a:r>
              <a:rPr lang="pl-PL" dirty="0" smtClean="0"/>
              <a:t>Krótka wstawka o historii kościoła i podziałach w nim</a:t>
            </a:r>
            <a:r>
              <a:rPr lang="mr-IN" dirty="0" smtClean="0"/>
              <a:t>…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albo o kłamstwach </a:t>
            </a:r>
            <a:br>
              <a:rPr lang="pl-PL" dirty="0" smtClean="0"/>
            </a:br>
            <a:r>
              <a:rPr lang="pl-PL" dirty="0" smtClean="0"/>
              <a:t>			z tym związanych.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371600" y="4959517"/>
            <a:ext cx="7086600" cy="701731"/>
          </a:xfrm>
        </p:spPr>
        <p:txBody>
          <a:bodyPr/>
          <a:lstStyle/>
          <a:p>
            <a:pPr algn="r"/>
            <a:r>
              <a:rPr lang="pl-PL" dirty="0" smtClean="0"/>
              <a:t>Ojcze, zachowaj ich aby byli jedno </a:t>
            </a:r>
            <a:r>
              <a:rPr lang="mr-IN" dirty="0" smtClean="0"/>
              <a:t>…</a:t>
            </a:r>
            <a:endParaRPr lang="pl-PL" dirty="0" smtClean="0"/>
          </a:p>
          <a:p>
            <a:pPr algn="r"/>
            <a:r>
              <a:rPr lang="pl-PL" dirty="0" smtClean="0"/>
              <a:t>Ew. Jana 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92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</a:t>
            </a:r>
            <a:r>
              <a:rPr lang="pl-PL" sz="3200" dirty="0" smtClean="0"/>
              <a:t>kościoła (1/3)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9" y="1556792"/>
            <a:ext cx="8031302" cy="21350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5" y="3915598"/>
            <a:ext cx="8063880" cy="28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200" dirty="0" smtClean="0"/>
              <a:t>Obrazki z historią kościoła (2/3)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6480720" cy="26711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7" y="1416502"/>
            <a:ext cx="7847856" cy="23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</a:t>
            </a:r>
            <a:r>
              <a:rPr lang="pl-PL" sz="3200" dirty="0" smtClean="0"/>
              <a:t>kościoła (3/3)</a:t>
            </a:r>
            <a:endParaRPr lang="pl-PL" sz="32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" y="1268760"/>
            <a:ext cx="9144000" cy="4469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0285" r="80313" b="39624"/>
          <a:stretch/>
        </p:blipFill>
        <p:spPr>
          <a:xfrm>
            <a:off x="1403648" y="0"/>
            <a:ext cx="4771866" cy="5242595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9" t="18781" r="8969" b="13920"/>
          <a:stretch/>
        </p:blipFill>
        <p:spPr>
          <a:xfrm>
            <a:off x="5940152" y="481567"/>
            <a:ext cx="2088231" cy="6192688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50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27873" cy="46547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522" t="40418" r="83547" b="36377"/>
          <a:stretch/>
        </p:blipFill>
        <p:spPr>
          <a:xfrm>
            <a:off x="1169582" y="1536639"/>
            <a:ext cx="3658484" cy="396044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79676" t="60911" r="6912" b="13369"/>
          <a:stretch/>
        </p:blipFill>
        <p:spPr>
          <a:xfrm>
            <a:off x="4211960" y="2613627"/>
            <a:ext cx="4148799" cy="4057570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79676" t="18744" r="6912" b="34639"/>
          <a:stretch/>
        </p:blipFill>
        <p:spPr>
          <a:xfrm>
            <a:off x="4859238" y="126697"/>
            <a:ext cx="3106688" cy="5506916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1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</a:t>
            </a:r>
            <a:r>
              <a:rPr lang="pl-PL" dirty="0" smtClean="0"/>
              <a:t>!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Ciało Chrystusa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10"/>
          <p:cNvSpPr/>
          <p:nvPr/>
        </p:nvSpPr>
        <p:spPr>
          <a:xfrm>
            <a:off x="4724010" y="3196407"/>
            <a:ext cx="3464591" cy="296088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Ciało </a:t>
            </a:r>
            <a:r>
              <a:rPr lang="pl-PL" dirty="0"/>
              <a:t>C</a:t>
            </a:r>
            <a:r>
              <a:rPr lang="pl-PL" dirty="0" smtClean="0"/>
              <a:t>hrystusa</a:t>
            </a:r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9" name="Strzałka w prawo 28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czynienie uczniów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</a:t>
            </a:r>
            <a:r>
              <a:rPr lang="pl-PL" sz="2800" b="1" dirty="0" smtClean="0">
                <a:solidFill>
                  <a:schemeClr val="tx1"/>
                </a:solidFill>
              </a:rPr>
              <a:t>Chrystusa</a:t>
            </a:r>
            <a:endParaRPr lang="pl-PL" sz="2800" b="1" dirty="0">
              <a:solidFill>
                <a:schemeClr val="tx1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Uczynieni</a:t>
            </a:r>
            <a:br>
              <a:rPr lang="pl-PL" dirty="0" smtClean="0"/>
            </a:br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cxnSp>
        <p:nvCxnSpPr>
          <p:cNvPr id="23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Tekstowe 23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25" name="PoleTekstowe 24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4932041" y="478057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>
            <a:off x="4932040" y="442053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w prawo 33"/>
          <p:cNvSpPr/>
          <p:nvPr/>
        </p:nvSpPr>
        <p:spPr>
          <a:xfrm>
            <a:off x="4932039" y="514061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6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Dwa wymiary</a:t>
            </a:r>
            <a:br>
              <a:rPr lang="pl-PL" dirty="0" smtClean="0"/>
            </a:br>
            <a:r>
              <a:rPr lang="pl-PL" dirty="0" smtClean="0"/>
              <a:t>ortogonalne kryteria podziałów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1691680" y="214301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A1</a:t>
            </a:r>
            <a:endParaRPr lang="pl-PL" sz="11500" b="1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087232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A2</a:t>
            </a:r>
            <a:endParaRPr lang="pl-PL" sz="11500" b="1" dirty="0"/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  <p:sp>
        <p:nvSpPr>
          <p:cNvPr id="13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782269" y="214301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B1</a:t>
            </a:r>
            <a:endParaRPr lang="pl-PL" sz="11500" b="1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087232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smtClean="0"/>
              <a:t>B2</a:t>
            </a:r>
            <a:endParaRPr lang="pl-PL" sz="11500" b="1" dirty="0"/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8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 smtClean="0"/>
              <a:t>Jesień 2017 - potrzeba i zadanie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Moja potrzeba: </a:t>
            </a:r>
            <a:br>
              <a:rPr lang="pl-PL" dirty="0" smtClean="0"/>
            </a:br>
            <a:r>
              <a:rPr lang="pl-PL" dirty="0" smtClean="0"/>
              <a:t>	Brakuje mi modelu </a:t>
            </a:r>
            <a:br>
              <a:rPr lang="pl-PL" dirty="0" smtClean="0"/>
            </a:br>
            <a:r>
              <a:rPr lang="pl-PL" dirty="0" smtClean="0"/>
              <a:t>		środowiska, w którym działam.</a:t>
            </a:r>
          </a:p>
          <a:p>
            <a:endParaRPr lang="pl-PL" dirty="0" smtClean="0"/>
          </a:p>
          <a:p>
            <a:r>
              <a:rPr lang="pl-PL" dirty="0" smtClean="0"/>
              <a:t>Moje zadanie: </a:t>
            </a:r>
            <a:br>
              <a:rPr lang="pl-PL" dirty="0" smtClean="0"/>
            </a:br>
            <a:r>
              <a:rPr lang="pl-PL" dirty="0" smtClean="0"/>
              <a:t>	Przemyśleć problem.</a:t>
            </a:r>
          </a:p>
          <a:p>
            <a:pPr lvl="1"/>
            <a:endParaRPr lang="pl-PL" dirty="0" smtClean="0"/>
          </a:p>
          <a:p>
            <a:r>
              <a:rPr lang="pl-PL" dirty="0" smtClean="0"/>
              <a:t>Moja odpowiedź: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„</a:t>
            </a:r>
            <a:r>
              <a:rPr lang="pl-PL" i="1" dirty="0" smtClean="0"/>
              <a:t>Morfologia chrześcijaństwa </a:t>
            </a:r>
            <a:br>
              <a:rPr lang="pl-PL" i="1" dirty="0" smtClean="0"/>
            </a:br>
            <a:r>
              <a:rPr lang="pl-PL" i="1" dirty="0" smtClean="0"/>
              <a:t>				w przestrzeni 2D</a:t>
            </a:r>
            <a:r>
              <a:rPr lang="pl-PL" dirty="0" smtClean="0"/>
              <a:t>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1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Synteza mojego modelu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556792"/>
            <a:ext cx="4047965" cy="495245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>
            <a:off x="359999" y="2420888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niechrześcijańskie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76133" y="4521211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ale zgubione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PoleTekstowe 26"/>
          <p:cNvSpPr txBox="1"/>
          <p:nvPr/>
        </p:nvSpPr>
        <p:spPr>
          <a:xfrm>
            <a:off x="4758956" y="4515180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PoleTekstowe 27"/>
          <p:cNvSpPr txBox="1"/>
          <p:nvPr/>
        </p:nvSpPr>
        <p:spPr>
          <a:xfrm>
            <a:off x="4698254" y="2420887"/>
            <a:ext cx="4222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ale nie rozpoznane jako chrześcijańskie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241469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Chrześcijanie</a:t>
            </a:r>
            <a:endParaRPr lang="pl-PL" sz="2800" b="1" dirty="0"/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-1493497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Niechrześcijanie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1806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Podział wg </a:t>
            </a:r>
            <a:r>
              <a:rPr lang="pl-PL" sz="3600" dirty="0" smtClean="0"/>
              <a:t>Beaty</a:t>
            </a:r>
            <a:r>
              <a:rPr lang="pl-PL" sz="3600" smtClean="0"/>
              <a:t>: </a:t>
            </a:r>
            <a:r>
              <a:rPr lang="pl-PL" sz="3600" dirty="0"/>
              <a:t> </a:t>
            </a:r>
            <a:r>
              <a:rPr lang="pl-PL" sz="3600" smtClean="0"/>
              <a:t>Wierzący </a:t>
            </a:r>
            <a:r>
              <a:rPr lang="mr-IN" sz="3600" dirty="0" smtClean="0"/>
              <a:t>–</a:t>
            </a:r>
            <a:r>
              <a:rPr lang="pl-PL" sz="3600" dirty="0" smtClean="0"/>
              <a:t> niewierzący</a:t>
            </a:r>
            <a:br>
              <a:rPr lang="pl-PL" sz="3600" dirty="0" smtClean="0"/>
            </a:br>
            <a:r>
              <a:rPr lang="pl-PL" sz="3600" dirty="0" smtClean="0"/>
              <a:t>czyli już nic nie wiadomo</a:t>
            </a:r>
            <a:endParaRPr lang="pl-PL" sz="3600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Wierzący inaczej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 smtClean="0">
                <a:solidFill>
                  <a:srgbClr val="2D3436"/>
                </a:solidFill>
              </a:rPr>
              <a:t>Wierzący</a:t>
            </a:r>
            <a:br>
              <a:rPr lang="pl-PL" sz="3200" b="1" dirty="0" smtClean="0">
                <a:solidFill>
                  <a:srgbClr val="2D3436"/>
                </a:solidFill>
              </a:rPr>
            </a:br>
            <a:r>
              <a:rPr lang="pl-PL" sz="3200" b="1" dirty="0" smtClean="0">
                <a:solidFill>
                  <a:srgbClr val="2D3436"/>
                </a:solidFill>
              </a:rPr>
              <a:t/>
            </a:r>
            <a:br>
              <a:rPr lang="pl-PL" sz="3200" b="1" dirty="0" smtClean="0">
                <a:solidFill>
                  <a:srgbClr val="2D3436"/>
                </a:solidFill>
              </a:rPr>
            </a:br>
            <a:r>
              <a:rPr lang="pl-PL" sz="3200" b="1" dirty="0" smtClean="0">
                <a:solidFill>
                  <a:srgbClr val="2D3436"/>
                </a:solidFill>
              </a:rPr>
              <a:t>       (cokolwiek to znaczy)</a:t>
            </a:r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Kryterium światowe</a:t>
            </a:r>
            <a:endParaRPr lang="pl-PL" dirty="0"/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Podział</a:t>
            </a:r>
          </a:p>
          <a:p>
            <a:pPr algn="ctr"/>
            <a:r>
              <a:rPr lang="pl-PL" sz="2000" dirty="0" smtClean="0"/>
              <a:t>światowy</a:t>
            </a:r>
            <a:endParaRPr lang="pl-PL" sz="2000" dirty="0"/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3"/>
            <a:ext cx="2624419" cy="114360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 dirty="0" smtClean="0">
                <a:solidFill>
                  <a:srgbClr val="2D3436"/>
                </a:solidFill>
              </a:rPr>
              <a:t>niewierzący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2195736" y="4333604"/>
            <a:ext cx="2624419" cy="1143609"/>
          </a:xfrm>
          <a:prstGeom prst="roundRect">
            <a:avLst>
              <a:gd name="adj" fmla="val 3495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 smtClean="0">
                <a:solidFill>
                  <a:srgbClr val="2D3436"/>
                </a:solidFill>
              </a:rPr>
              <a:t>wierzący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940152" y="-171400"/>
            <a:ext cx="144016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9600" b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pl-PL" sz="49600" b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pl-PL" i="1" u="sng" dirty="0" smtClean="0"/>
              <a:t>Nie bierzmy </a:t>
            </a:r>
            <a:r>
              <a:rPr lang="pl-PL" i="1" u="sng" dirty="0"/>
              <a:t>więc wzoru z tego świata</a:t>
            </a:r>
            <a:r>
              <a:rPr lang="pl-PL" i="1" dirty="0"/>
              <a:t>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lecz przemieniajmy </a:t>
            </a:r>
            <a:r>
              <a:rPr lang="pl-PL" i="1" dirty="0"/>
              <a:t>się </a:t>
            </a:r>
            <a:br>
              <a:rPr lang="pl-PL" i="1" dirty="0"/>
            </a:br>
            <a:r>
              <a:rPr lang="pl-PL" i="1" dirty="0" smtClean="0"/>
              <a:t>	przez </a:t>
            </a:r>
            <a:r>
              <a:rPr lang="pl-PL" i="1" dirty="0"/>
              <a:t>odnawianie umysłu,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abyśmy </a:t>
            </a:r>
            <a:r>
              <a:rPr lang="pl-PL" i="1" dirty="0"/>
              <a:t>umieli rozpoznać, jaka jest wola Boża: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co </a:t>
            </a:r>
            <a:r>
              <a:rPr lang="pl-PL" i="1" dirty="0"/>
              <a:t>jest dobre,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co </a:t>
            </a:r>
            <a:r>
              <a:rPr lang="pl-PL" i="1" dirty="0"/>
              <a:t>Bogu miłe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			i </a:t>
            </a:r>
            <a:r>
              <a:rPr lang="pl-PL" i="1" dirty="0"/>
              <a:t>co doskonałe</a:t>
            </a:r>
            <a:r>
              <a:rPr lang="pl-PL" i="1" dirty="0" smtClean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sz="2000" dirty="0" smtClean="0"/>
              <a:t>					(</a:t>
            </a:r>
            <a:r>
              <a:rPr lang="pl-PL" sz="2000" dirty="0" err="1" smtClean="0"/>
              <a:t>Rz</a:t>
            </a:r>
            <a:r>
              <a:rPr lang="pl-PL" sz="2000" dirty="0" smtClean="0"/>
              <a:t> </a:t>
            </a:r>
            <a:r>
              <a:rPr lang="pl-PL" sz="2000" dirty="0"/>
              <a:t>12:2 </a:t>
            </a:r>
            <a:r>
              <a:rPr lang="pl-PL" sz="2000" dirty="0" err="1" smtClean="0"/>
              <a:t>bt</a:t>
            </a:r>
            <a:r>
              <a:rPr lang="pl-PL" sz="2000" dirty="0" smtClean="0"/>
              <a:t>, parafraza)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334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Temat #2.2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Normalna ścieżka</a:t>
            </a:r>
            <a:endParaRPr lang="pl-PL" b="1" dirty="0"/>
          </a:p>
        </p:txBody>
      </p:sp>
      <p:sp>
        <p:nvSpPr>
          <p:cNvPr id="5" name="PoleTekstowe 4"/>
          <p:cNvSpPr txBox="1"/>
          <p:nvPr/>
        </p:nvSpPr>
        <p:spPr>
          <a:xfrm>
            <a:off x="4427984" y="443711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Pan powiedział do uczniów:</a:t>
            </a:r>
            <a:br>
              <a:rPr lang="pl-PL" i="1" dirty="0" smtClean="0"/>
            </a:br>
            <a:r>
              <a:rPr lang="pl-PL" i="1" dirty="0" smtClean="0"/>
              <a:t>Uczyńcie uczniami (</a:t>
            </a:r>
            <a:r>
              <a:rPr lang="mr-IN" i="1" dirty="0" smtClean="0"/>
              <a:t>…</a:t>
            </a:r>
            <a:r>
              <a:rPr lang="pl-PL" i="1" dirty="0" smtClean="0"/>
              <a:t>) idąc, chrzcząc (...)</a:t>
            </a:r>
            <a:br>
              <a:rPr lang="pl-PL" i="1" dirty="0" smtClean="0"/>
            </a:br>
            <a:r>
              <a:rPr lang="pl-PL" i="1" dirty="0" smtClean="0"/>
              <a:t>i ucząc ich przestrzegać (zachowywać) wszystko to co wam przykazałem.</a:t>
            </a:r>
          </a:p>
          <a:p>
            <a:r>
              <a:rPr lang="pl-PL" i="1" dirty="0"/>
              <a:t>	</a:t>
            </a:r>
            <a:r>
              <a:rPr lang="pl-PL" i="1" dirty="0" smtClean="0"/>
              <a:t>		(Mt 28:19n)</a:t>
            </a:r>
          </a:p>
        </p:txBody>
      </p:sp>
    </p:spTree>
    <p:extLst>
      <p:ext uri="{BB962C8B-B14F-4D97-AF65-F5344CB8AC3E}">
        <p14:creationId xmlns:p14="http://schemas.microsoft.com/office/powerpoint/2010/main" val="13797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 miejsce Chrystusa </a:t>
            </a:r>
            <a:r>
              <a:rPr lang="pl-PL" i="1" dirty="0" smtClean="0"/>
              <a:t>błagamy:</a:t>
            </a:r>
            <a:br>
              <a:rPr lang="pl-PL" i="1" dirty="0" smtClean="0"/>
            </a:br>
            <a:r>
              <a:rPr lang="pl-PL" i="1" dirty="0" smtClean="0"/>
              <a:t>Pojednajcie </a:t>
            </a:r>
            <a:r>
              <a:rPr lang="pl-PL" i="1" dirty="0"/>
              <a:t>się z </a:t>
            </a:r>
            <a:r>
              <a:rPr lang="pl-PL" i="1" dirty="0" smtClean="0"/>
              <a:t>Bogiem!</a:t>
            </a:r>
            <a:endParaRPr lang="pl-PL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A jak już się pojednają?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Uczniowie </a:t>
            </a:r>
            <a:r>
              <a:rPr lang="pl-PL" dirty="0"/>
              <a:t>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prawo 27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 jak już się pojednają?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Zmiana natury człowieka </a:t>
            </a:r>
            <a:r>
              <a:rPr lang="mr-IN" dirty="0" smtClean="0"/>
              <a:t>–</a:t>
            </a:r>
            <a:r>
              <a:rPr lang="pl-PL" dirty="0" smtClean="0"/>
              <a:t> 3 pojęcia:</a:t>
            </a:r>
          </a:p>
          <a:p>
            <a:pPr lvl="1"/>
            <a:r>
              <a:rPr lang="pl-PL" dirty="0" smtClean="0"/>
              <a:t>Nowe narodzenie</a:t>
            </a:r>
          </a:p>
          <a:p>
            <a:pPr lvl="1"/>
            <a:r>
              <a:rPr lang="pl-PL" dirty="0" smtClean="0"/>
              <a:t>Ożywienie</a:t>
            </a:r>
          </a:p>
          <a:p>
            <a:pPr lvl="1"/>
            <a:r>
              <a:rPr lang="pl-PL" dirty="0" smtClean="0"/>
              <a:t>Nowe stworzenie</a:t>
            </a:r>
          </a:p>
          <a:p>
            <a:r>
              <a:rPr lang="pl-PL" dirty="0" smtClean="0"/>
              <a:t>Na potrzeby tego materiału: niemowlaki</a:t>
            </a:r>
          </a:p>
          <a:p>
            <a:pPr lvl="1"/>
            <a:r>
              <a:rPr lang="mr-IN" dirty="0" smtClean="0"/>
              <a:t>…</a:t>
            </a:r>
            <a:r>
              <a:rPr lang="pl-PL" dirty="0" smtClean="0"/>
              <a:t>.</a:t>
            </a:r>
          </a:p>
          <a:p>
            <a:r>
              <a:rPr lang="pl-PL" dirty="0" smtClean="0"/>
              <a:t>I co dalej?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9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smtClean="0"/>
              <a:t>Nowonarodzone ludzie</a:t>
            </a:r>
            <a:br>
              <a:rPr lang="pl-PL" dirty="0" smtClean="0"/>
            </a:br>
            <a:r>
              <a:rPr lang="pl-PL" dirty="0" smtClean="0"/>
              <a:t>to </a:t>
            </a:r>
            <a:r>
              <a:rPr lang="pl-PL" b="1" i="1" dirty="0" smtClean="0"/>
              <a:t>niemowlaki w Chrystusie</a:t>
            </a:r>
            <a:endParaRPr lang="pl-PL" b="1" i="1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Niemowlaki, a potem dzieci </a:t>
            </a:r>
            <a:r>
              <a:rPr lang="mr-IN" dirty="0" smtClean="0"/>
              <a:t>…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Niemowlaki rosną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O konieczności tego procesu</a:t>
            </a:r>
          </a:p>
          <a:p>
            <a:r>
              <a:rPr lang="pl-PL" dirty="0" smtClean="0"/>
              <a:t>O normalności</a:t>
            </a:r>
          </a:p>
          <a:p>
            <a:r>
              <a:rPr lang="pl-PL" dirty="0" smtClean="0"/>
              <a:t>O celu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O problemach - niemowlaki </a:t>
            </a:r>
            <a:r>
              <a:rPr lang="pl-PL" dirty="0"/>
              <a:t>rosną </a:t>
            </a:r>
            <a:r>
              <a:rPr lang="pl-PL" dirty="0" smtClean="0"/>
              <a:t>albo nie</a:t>
            </a:r>
            <a:br>
              <a:rPr lang="pl-PL" dirty="0" smtClean="0"/>
            </a:br>
            <a:r>
              <a:rPr lang="pl-PL" dirty="0" smtClean="0"/>
              <a:t>--&gt; </a:t>
            </a:r>
            <a:r>
              <a:rPr lang="pl-PL" b="1" i="1" dirty="0" smtClean="0"/>
              <a:t>Temat #2.3 - Problematyczna ścieżka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68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 smtClean="0"/>
              <a:t>Cel pracy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 smtClean="0"/>
              <a:t>Poprzez analizę rzeczywistości</a:t>
            </a:r>
            <a:br>
              <a:rPr lang="pl-PL" sz="4000" i="1" dirty="0" smtClean="0"/>
            </a:br>
            <a:r>
              <a:rPr lang="pl-PL" sz="4000" i="1" dirty="0" smtClean="0"/>
              <a:t>i rozsądzenie jej stanu stworzyć</a:t>
            </a:r>
            <a:br>
              <a:rPr lang="pl-PL" sz="4000" i="1" dirty="0" smtClean="0"/>
            </a:br>
            <a:r>
              <a:rPr lang="pl-PL" sz="4000" i="1" dirty="0" smtClean="0"/>
              <a:t>model otaczającego mnie świata</a:t>
            </a:r>
            <a:br>
              <a:rPr lang="pl-PL" sz="4000" i="1" dirty="0" smtClean="0"/>
            </a:br>
            <a:r>
              <a:rPr lang="pl-PL" sz="4000" i="1" dirty="0" smtClean="0"/>
              <a:t>aby nie popełniać błędów </a:t>
            </a:r>
            <a:br>
              <a:rPr lang="pl-PL" sz="4000" i="1" dirty="0" smtClean="0"/>
            </a:br>
            <a:r>
              <a:rPr lang="pl-PL" sz="4000" i="1" dirty="0" smtClean="0"/>
              <a:t>i działać mądrze.</a:t>
            </a:r>
            <a:endParaRPr lang="pl-PL" sz="4000" i="1" dirty="0"/>
          </a:p>
        </p:txBody>
      </p:sp>
    </p:spTree>
    <p:extLst>
      <p:ext uri="{BB962C8B-B14F-4D97-AF65-F5344CB8AC3E}">
        <p14:creationId xmlns:p14="http://schemas.microsoft.com/office/powerpoint/2010/main" val="3575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Pierwszy uczynek </a:t>
            </a:r>
            <a:r>
              <a:rPr lang="mr-IN" dirty="0" smtClean="0"/>
              <a:t>–</a:t>
            </a:r>
            <a:r>
              <a:rPr lang="pl-PL" dirty="0" smtClean="0"/>
              <a:t> wyznanie wiary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5187967" y="2888567"/>
            <a:ext cx="314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Kto ustami wyzna, że Jezus jest Panem zbawiony będzie</a:t>
            </a:r>
            <a:r>
              <a:rPr lang="mr-IN" i="1" dirty="0" smtClean="0">
                <a:solidFill>
                  <a:srgbClr val="002060"/>
                </a:solidFill>
              </a:rPr>
              <a:t>…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		</a:t>
            </a:r>
            <a:r>
              <a:rPr lang="pl-PL" i="1" dirty="0" err="1" smtClean="0">
                <a:solidFill>
                  <a:srgbClr val="002060"/>
                </a:solidFill>
              </a:rPr>
              <a:t>Rz</a:t>
            </a:r>
            <a:r>
              <a:rPr lang="pl-PL" i="1" dirty="0" smtClean="0">
                <a:solidFill>
                  <a:srgbClr val="002060"/>
                </a:solidFill>
              </a:rPr>
              <a:t> 10:9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Tekstowe 27"/>
          <p:cNvSpPr txBox="1"/>
          <p:nvPr/>
        </p:nvSpPr>
        <p:spPr>
          <a:xfrm>
            <a:off x="5364088" y="5013176"/>
            <a:ext cx="314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 smtClean="0"/>
              <a:t>Nikt </a:t>
            </a:r>
            <a:r>
              <a:rPr lang="pl-PL" dirty="0"/>
              <a:t>też nie może powiedzieć, że Jezus jest Panem, jak </a:t>
            </a:r>
            <a:r>
              <a:rPr lang="pl-PL"/>
              <a:t>tylko </a:t>
            </a:r>
            <a:r>
              <a:rPr lang="pl-PL" smtClean="0"/>
              <a:t>przez Ducha Świętego.</a:t>
            </a:r>
          </a:p>
          <a:p>
            <a:pPr algn="r"/>
            <a:r>
              <a:rPr lang="pl-PL" dirty="0" smtClean="0"/>
              <a:t> </a:t>
            </a:r>
            <a:r>
              <a:rPr lang="pl-PL" dirty="0"/>
              <a:t>1Kor 12:3b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0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Chrzest jako (1), (2), (3), </a:t>
            </a:r>
            <a:r>
              <a:rPr lang="mr-IN" dirty="0" smtClean="0"/>
              <a:t>…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002060"/>
                </a:solidFill>
              </a:rPr>
              <a:t>Kto </a:t>
            </a:r>
            <a:r>
              <a:rPr lang="pl-PL" i="1" dirty="0">
                <a:solidFill>
                  <a:srgbClr val="002060"/>
                </a:solidFill>
              </a:rPr>
              <a:t>uwierzy i przyjmie chrzest, będzie </a:t>
            </a:r>
            <a:r>
              <a:rPr lang="pl-PL" i="1" dirty="0" smtClean="0">
                <a:solidFill>
                  <a:srgbClr val="002060"/>
                </a:solidFill>
              </a:rPr>
              <a:t>zbawiony,</a:t>
            </a:r>
            <a:br>
              <a:rPr lang="pl-PL" i="1" dirty="0" smtClean="0">
                <a:solidFill>
                  <a:srgbClr val="002060"/>
                </a:solidFill>
              </a:rPr>
            </a:br>
            <a:r>
              <a:rPr lang="pl-PL" i="1" dirty="0" smtClean="0">
                <a:solidFill>
                  <a:srgbClr val="002060"/>
                </a:solidFill>
              </a:rPr>
              <a:t>a </a:t>
            </a:r>
            <a:r>
              <a:rPr lang="pl-PL" i="1" dirty="0">
                <a:solidFill>
                  <a:srgbClr val="002060"/>
                </a:solidFill>
              </a:rPr>
              <a:t>kto nie uwierzy, będzie potępiony</a:t>
            </a:r>
            <a:r>
              <a:rPr lang="pl-PL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pl-PL" i="1" dirty="0">
                <a:solidFill>
                  <a:srgbClr val="002060"/>
                </a:solidFill>
              </a:rPr>
              <a:t>	</a:t>
            </a:r>
            <a:r>
              <a:rPr lang="pl-PL" i="1" dirty="0" err="1" smtClean="0">
                <a:solidFill>
                  <a:srgbClr val="002060"/>
                </a:solidFill>
              </a:rPr>
              <a:t>Mk</a:t>
            </a:r>
            <a:r>
              <a:rPr lang="pl-PL" i="1" dirty="0" smtClean="0">
                <a:solidFill>
                  <a:srgbClr val="002060"/>
                </a:solidFill>
              </a:rPr>
              <a:t> 16:16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err="1" smtClean="0"/>
              <a:t>Odreligijnienie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rgbClr val="002060"/>
                </a:solidFill>
              </a:rPr>
              <a:t>……</a:t>
            </a:r>
            <a:r>
              <a:rPr lang="pl-PL" i="1" dirty="0" smtClean="0">
                <a:solidFill>
                  <a:srgbClr val="002060"/>
                </a:solidFill>
              </a:rPr>
              <a:t>.. Wiara a nie religia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Tekstowe 3"/>
          <p:cNvSpPr txBox="1"/>
          <p:nvPr/>
        </p:nvSpPr>
        <p:spPr>
          <a:xfrm>
            <a:off x="5076056" y="1166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Luter: </a:t>
            </a:r>
            <a:r>
              <a:rPr lang="pl-PL" i="1" dirty="0" smtClean="0"/>
              <a:t>nauczcie </a:t>
            </a:r>
            <a:r>
              <a:rPr lang="pl-PL" i="1" dirty="0" smtClean="0"/>
              <a:t>się żyć bez rekwizytów!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1091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Uporządkowanie myśli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 smtClean="0">
                <a:solidFill>
                  <a:srgbClr val="002060"/>
                </a:solidFill>
              </a:rPr>
              <a:t>……</a:t>
            </a:r>
            <a:r>
              <a:rPr lang="pl-PL" i="1" dirty="0" smtClean="0">
                <a:solidFill>
                  <a:srgbClr val="002060"/>
                </a:solidFill>
              </a:rPr>
              <a:t>.. Wiara a nie religia</a:t>
            </a:r>
            <a:endParaRPr lang="pl-PL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Uporządkowanie myśli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b="1" dirty="0"/>
              <a:t>1P - cały list dziś przeczytałem - Do </a:t>
            </a:r>
            <a:r>
              <a:rPr lang="pl-PL" b="1" dirty="0" smtClean="0"/>
              <a:t>morfologii </a:t>
            </a:r>
            <a:r>
              <a:rPr lang="mr-IN" b="1" dirty="0" smtClean="0"/>
              <a:t>–</a:t>
            </a:r>
            <a:r>
              <a:rPr lang="pl-PL" b="1" dirty="0" smtClean="0"/>
              <a:t> pokazać postęp, rozwój w tym liście </a:t>
            </a:r>
            <a:r>
              <a:rPr lang="mr-IN" b="1" dirty="0" smtClean="0"/>
              <a:t>–</a:t>
            </a:r>
            <a:r>
              <a:rPr lang="pl-PL" b="1" dirty="0" smtClean="0"/>
              <a:t> no i zadanie, przeczytać cały, wypisać polecenia.</a:t>
            </a: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  <a:p>
            <a:r>
              <a:rPr lang="pl-PL" dirty="0"/>
              <a:t>„1.13 Dlatego </a:t>
            </a:r>
            <a:r>
              <a:rPr lang="pl-PL" b="1" u="sng" dirty="0"/>
              <a:t>uporządkujcie swe myśli</a:t>
            </a:r>
            <a:r>
              <a:rPr lang="pl-PL" dirty="0"/>
              <a:t>! Jako ludzie trzeźwi całą swą nadzieję ulokujcie w łasce, której czas nastał dla was wraz z objawieniem się Jezusa Chrystusa. 1.14 Wzorem posłusznych dzieci skończcie z zaspokajaniem swoich dawnych żądz. Należą one do okresu waszej nieświadomości.”</a:t>
            </a:r>
          </a:p>
          <a:p>
            <a:endParaRPr lang="pl-PL" dirty="0"/>
          </a:p>
          <a:p>
            <a:r>
              <a:rPr lang="pl-PL" dirty="0"/>
              <a:t>I potem </a:t>
            </a:r>
            <a:r>
              <a:rPr lang="pl-PL" dirty="0" err="1"/>
              <a:t>ćzlowiek</a:t>
            </a:r>
            <a:r>
              <a:rPr lang="pl-PL" dirty="0"/>
              <a:t> duchowy to....</a:t>
            </a:r>
          </a:p>
          <a:p>
            <a:r>
              <a:rPr lang="pl-PL" dirty="0"/>
              <a:t>„Kochani, zachęcam was, abyście jako uchodźcy, jako ludzie nietutejsi, </a:t>
            </a:r>
            <a:r>
              <a:rPr lang="pl-PL" b="1" dirty="0"/>
              <a:t>rezygnowali</a:t>
            </a:r>
            <a:r>
              <a:rPr lang="pl-PL" dirty="0"/>
              <a:t> z żądz ciała, które walczą przeciwko duszy.</a:t>
            </a:r>
          </a:p>
          <a:p>
            <a:endParaRPr lang="pl-PL" dirty="0"/>
          </a:p>
          <a:p>
            <a:r>
              <a:rPr lang="pl-PL" dirty="0" err="1"/>
              <a:t>C.d</a:t>
            </a:r>
            <a:r>
              <a:rPr lang="pl-PL" dirty="0"/>
              <a:t> dojrzałości....</a:t>
            </a:r>
          </a:p>
          <a:p>
            <a:r>
              <a:rPr lang="pl-PL" dirty="0"/>
              <a:t>„Dlatego niech również ci, którzy </a:t>
            </a:r>
            <a:r>
              <a:rPr lang="pl-PL" b="1" dirty="0"/>
              <a:t>cierpią</a:t>
            </a:r>
            <a:r>
              <a:rPr lang="pl-PL" dirty="0"/>
              <a:t> zgodnie z Bożą wolą, powierzają swoje dusze wiernemu Stwórcy i nie ustają w czynieniu dobra</a:t>
            </a:r>
            <a:r>
              <a:rPr lang="pl-PL" dirty="0" smtClean="0"/>
              <a:t>.”</a:t>
            </a:r>
            <a:endParaRPr lang="pl-PL" dirty="0"/>
          </a:p>
          <a:p>
            <a:r>
              <a:rPr lang="pl-PL" dirty="0"/>
              <a:t>I dale </a:t>
            </a:r>
            <a:r>
              <a:rPr lang="pl-PL" dirty="0" smtClean="0"/>
              <a:t>dojrzałość</a:t>
            </a:r>
            <a:endParaRPr lang="pl-PL" dirty="0"/>
          </a:p>
          <a:p>
            <a:r>
              <a:rPr lang="pl-PL" dirty="0"/>
              <a:t>„Tych zatem[14] pośród was, którzy </a:t>
            </a:r>
            <a:r>
              <a:rPr lang="pl-PL" b="1" u="sng" dirty="0"/>
              <a:t>pełnią funkcję starszych</a:t>
            </a:r>
            <a:r>
              <a:rPr lang="pl-PL" dirty="0"/>
              <a:t>”</a:t>
            </a:r>
          </a:p>
          <a:p>
            <a:endParaRPr lang="pl-PL" dirty="0"/>
          </a:p>
          <a:p>
            <a:r>
              <a:rPr lang="pl-PL" dirty="0"/>
              <a:t>Szczyty dojrzałości</a:t>
            </a:r>
          </a:p>
          <a:p>
            <a:r>
              <a:rPr lang="pl-PL" dirty="0"/>
              <a:t>„Uniżcie się więc pod mocną ręką Boga, aby was wywyższył w swoim czasie</a:t>
            </a:r>
            <a:r>
              <a:rPr lang="pl-PL" dirty="0" smtClean="0"/>
              <a:t>.”</a:t>
            </a:r>
            <a:endParaRPr lang="pl-PL" dirty="0"/>
          </a:p>
          <a:p>
            <a:r>
              <a:rPr lang="pl-PL" dirty="0"/>
              <a:t>A troski przerzucie na niego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21983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Sługa czy przyjaciel?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282641" y="4889735"/>
            <a:ext cx="3404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rgbClr val="002060"/>
                </a:solidFill>
              </a:rPr>
              <a:t>Już </a:t>
            </a:r>
            <a:r>
              <a:rPr lang="pl-PL" sz="1600" i="1" dirty="0">
                <a:solidFill>
                  <a:srgbClr val="002060"/>
                </a:solidFill>
              </a:rPr>
              <a:t>dłużej nie nazywam was sługami, bo sługa nie wie, co czyni jego </a:t>
            </a:r>
            <a:r>
              <a:rPr lang="pl-PL" sz="1600" i="1" dirty="0" smtClean="0">
                <a:solidFill>
                  <a:srgbClr val="002060"/>
                </a:solidFill>
              </a:rPr>
              <a:t>pan, </a:t>
            </a:r>
            <a:r>
              <a:rPr lang="pl-PL" sz="1600" i="1" dirty="0">
                <a:solidFill>
                  <a:srgbClr val="002060"/>
                </a:solidFill>
              </a:rPr>
              <a:t>lecz nazwałem was przyjaciółmi</a:t>
            </a:r>
            <a:r>
              <a:rPr lang="pl-PL" sz="1600" i="1">
                <a:solidFill>
                  <a:srgbClr val="002060"/>
                </a:solidFill>
              </a:rPr>
              <a:t>, </a:t>
            </a:r>
            <a:r>
              <a:rPr lang="pl-PL" sz="1600" i="1" smtClean="0">
                <a:solidFill>
                  <a:srgbClr val="002060"/>
                </a:solidFill>
              </a:rPr>
              <a:t>bo wszystko</a:t>
            </a:r>
            <a:r>
              <a:rPr lang="pl-PL" sz="1600" i="1" dirty="0">
                <a:solidFill>
                  <a:srgbClr val="002060"/>
                </a:solidFill>
              </a:rPr>
              <a:t>, co usłyszałem od mojego Ojca, wam </a:t>
            </a:r>
            <a:r>
              <a:rPr lang="pl-PL" sz="1600" i="1">
                <a:solidFill>
                  <a:srgbClr val="002060"/>
                </a:solidFill>
              </a:rPr>
              <a:t>oznajmiłem</a:t>
            </a:r>
            <a:r>
              <a:rPr lang="pl-PL" sz="1600" i="1" smtClean="0">
                <a:solidFill>
                  <a:srgbClr val="002060"/>
                </a:solidFill>
              </a:rPr>
              <a:t>.  </a:t>
            </a:r>
            <a:r>
              <a:rPr lang="pl-PL" sz="1600" i="1" dirty="0" smtClean="0">
                <a:solidFill>
                  <a:srgbClr val="002060"/>
                </a:solidFill>
              </a:rPr>
              <a:t>J 15:15</a:t>
            </a:r>
            <a:endParaRPr lang="pl-PL" sz="1600" i="1" dirty="0">
              <a:solidFill>
                <a:srgbClr val="00206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Złożenie ciała na ofiarę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7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148064" y="5157192"/>
            <a:ext cx="354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/>
              <a:t>Wzywam was tedy bracia abyście ciała swoje oddali na ofiarę żywą, świętą, Bogu przyjemną jako wyraz waszej rozumnej służby.</a:t>
            </a:r>
            <a:br>
              <a:rPr lang="pl-PL" dirty="0"/>
            </a:br>
            <a:r>
              <a:rPr lang="pl-PL" dirty="0"/>
              <a:t>		</a:t>
            </a:r>
            <a:r>
              <a:rPr lang="pl-PL" dirty="0" err="1"/>
              <a:t>Rz</a:t>
            </a:r>
            <a:r>
              <a:rPr lang="pl-PL" dirty="0"/>
              <a:t> 12:1</a:t>
            </a:r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2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Cel - dojrzałość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 smtClean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mtClean="0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Kroki wiary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Niewiara -&gt; wiara</a:t>
            </a:r>
          </a:p>
          <a:p>
            <a:r>
              <a:rPr lang="pl-PL" dirty="0" smtClean="0"/>
              <a:t>Decyzja i wyznanie: Jezus jest panem</a:t>
            </a:r>
          </a:p>
          <a:p>
            <a:r>
              <a:rPr lang="pl-PL" i="1" dirty="0" err="1" smtClean="0"/>
              <a:t>Dulos</a:t>
            </a:r>
            <a:r>
              <a:rPr lang="pl-PL" i="1" dirty="0"/>
              <a:t> </a:t>
            </a:r>
            <a:endParaRPr lang="pl-PL" i="1" dirty="0" smtClean="0"/>
          </a:p>
          <a:p>
            <a:pPr lvl="1"/>
            <a:r>
              <a:rPr lang="pl-PL" dirty="0" smtClean="0"/>
              <a:t>Paweł</a:t>
            </a:r>
            <a:r>
              <a:rPr lang="pl-PL" dirty="0"/>
              <a:t>, </a:t>
            </a:r>
            <a:r>
              <a:rPr lang="pl-PL" b="1" u="sng" dirty="0"/>
              <a:t>sługa</a:t>
            </a:r>
            <a:r>
              <a:rPr lang="pl-PL" dirty="0"/>
              <a:t> Chrystusa </a:t>
            </a:r>
            <a:r>
              <a:rPr lang="pl-PL" dirty="0" smtClean="0"/>
              <a:t>Jezusa (</a:t>
            </a:r>
            <a:r>
              <a:rPr lang="pl-PL" dirty="0" err="1" smtClean="0"/>
              <a:t>Rz</a:t>
            </a:r>
            <a:r>
              <a:rPr lang="pl-PL" dirty="0" smtClean="0"/>
              <a:t> 1:1)</a:t>
            </a:r>
          </a:p>
          <a:p>
            <a:pPr lvl="1"/>
            <a:r>
              <a:rPr lang="pl-PL" dirty="0"/>
              <a:t>Objawienie pochodzące od Jezusa Chrystusa, które otrzymał On od Boga, aby następnie ukazać swoim </a:t>
            </a:r>
            <a:r>
              <a:rPr lang="pl-PL" b="1" u="sng" dirty="0"/>
              <a:t>sługom</a:t>
            </a:r>
            <a:r>
              <a:rPr lang="pl-PL" dirty="0"/>
              <a:t> to, co wkrótce musi się stać. To właśnie, za pośrednictwem swego anioła, przekazał On dalej swemu </a:t>
            </a:r>
            <a:r>
              <a:rPr lang="pl-PL" b="1" u="sng" dirty="0"/>
              <a:t>słudze</a:t>
            </a:r>
            <a:r>
              <a:rPr lang="pl-PL" dirty="0"/>
              <a:t> Janowi. </a:t>
            </a:r>
            <a:r>
              <a:rPr lang="pl-PL" dirty="0" smtClean="0"/>
              <a:t>(Ap1:1)</a:t>
            </a:r>
          </a:p>
          <a:p>
            <a:r>
              <a:rPr lang="pl-PL" dirty="0" smtClean="0"/>
              <a:t>Chrzest (i pułapki)</a:t>
            </a:r>
          </a:p>
          <a:p>
            <a:r>
              <a:rPr lang="pl-PL" dirty="0" smtClean="0"/>
              <a:t>Jezus jest PANEM (</a:t>
            </a:r>
            <a:r>
              <a:rPr lang="pl-PL" dirty="0" err="1" smtClean="0"/>
              <a:t>Rz</a:t>
            </a:r>
            <a:r>
              <a:rPr lang="pl-PL" dirty="0" smtClean="0"/>
              <a:t> 12:1)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67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Pułapki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Przyjęcie </a:t>
            </a:r>
            <a:r>
              <a:rPr lang="pl-PL" i="1" dirty="0" err="1" smtClean="0"/>
              <a:t>Innego_Jezusa</a:t>
            </a:r>
            <a:r>
              <a:rPr lang="pl-PL" dirty="0"/>
              <a:t> </a:t>
            </a:r>
            <a:r>
              <a:rPr lang="pl-PL" dirty="0" smtClean="0"/>
              <a:t>(nawróć się i przestań palić węglem)</a:t>
            </a:r>
          </a:p>
          <a:p>
            <a:r>
              <a:rPr lang="pl-PL" dirty="0" smtClean="0"/>
              <a:t>„</a:t>
            </a:r>
            <a:r>
              <a:rPr lang="pl-PL" i="1" dirty="0" smtClean="0"/>
              <a:t>Jezus jest panem</a:t>
            </a:r>
            <a:r>
              <a:rPr lang="pl-PL" dirty="0" smtClean="0"/>
              <a:t>” jako zaczarowana formułka wypowiadana pod wpływem emocji.</a:t>
            </a:r>
          </a:p>
          <a:p>
            <a:r>
              <a:rPr lang="pl-PL" dirty="0" smtClean="0"/>
              <a:t>Chrzest</a:t>
            </a:r>
          </a:p>
          <a:p>
            <a:pPr lvl="1"/>
            <a:r>
              <a:rPr lang="pl-PL" dirty="0" smtClean="0"/>
              <a:t>Odcięcie ze swoimi zaletami i wadami</a:t>
            </a:r>
          </a:p>
          <a:p>
            <a:pPr lvl="1"/>
            <a:r>
              <a:rPr lang="pl-PL" dirty="0" smtClean="0"/>
              <a:t>Chrzest w co? Dyskusja: w wodzie, w imieniu, w śmierci</a:t>
            </a:r>
            <a:r>
              <a:rPr lang="mr-IN" dirty="0" smtClean="0"/>
              <a:t>…</a:t>
            </a:r>
            <a:r>
              <a:rPr lang="pl-PL" dirty="0" smtClean="0"/>
              <a:t>. Teologia i jej szaleństwa</a:t>
            </a:r>
          </a:p>
          <a:p>
            <a:r>
              <a:rPr lang="pl-PL" dirty="0" smtClean="0"/>
              <a:t>Łamanie chleba</a:t>
            </a:r>
          </a:p>
          <a:p>
            <a:pPr lvl="1"/>
            <a:r>
              <a:rPr lang="pl-PL" dirty="0" smtClean="0"/>
              <a:t>Błędne rozpoznawanie Ciała Pańskiego</a:t>
            </a:r>
          </a:p>
          <a:p>
            <a:pPr lvl="2"/>
            <a:r>
              <a:rPr lang="pl-PL" dirty="0" smtClean="0"/>
              <a:t>Brak odcięcia od bluźnierczego kultu R-K</a:t>
            </a:r>
          </a:p>
          <a:p>
            <a:pPr lvl="2"/>
            <a:r>
              <a:rPr lang="pl-PL" dirty="0" smtClean="0"/>
              <a:t>Dyskusja w Kościele: raz na rok, na miesiąc, co tydzień, co dziennie? O co tu chodzi?</a:t>
            </a:r>
          </a:p>
          <a:p>
            <a:r>
              <a:rPr lang="pl-PL" dirty="0" smtClean="0"/>
              <a:t>Jezus jest PANEM, czyli </a:t>
            </a:r>
            <a:r>
              <a:rPr lang="pl-PL" dirty="0" err="1" smtClean="0"/>
              <a:t>Rz</a:t>
            </a:r>
            <a:r>
              <a:rPr lang="pl-PL" dirty="0" smtClean="0"/>
              <a:t> 12:1 w akcji</a:t>
            </a:r>
          </a:p>
        </p:txBody>
      </p:sp>
    </p:spTree>
    <p:extLst>
      <p:ext uri="{BB962C8B-B14F-4D97-AF65-F5344CB8AC3E}">
        <p14:creationId xmlns:p14="http://schemas.microsoft.com/office/powerpoint/2010/main" val="51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Rysunek #1:</a:t>
            </a:r>
            <a:br>
              <a:rPr lang="pl-PL" sz="3200" dirty="0" smtClean="0"/>
            </a:br>
            <a:r>
              <a:rPr lang="pl-PL" sz="3200" dirty="0" smtClean="0"/>
              <a:t>		luty ‘2018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>			ćwiczę sobie grafikę w SVG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959624" cy="4959620"/>
          </a:xfrm>
          <a:ln>
            <a:solidFill>
              <a:schemeClr val="accent1"/>
            </a:solidFill>
          </a:ln>
        </p:spPr>
      </p:pic>
      <p:sp>
        <p:nvSpPr>
          <p:cNvPr id="4" name="PoleTekstowe 3"/>
          <p:cNvSpPr txBox="1"/>
          <p:nvPr/>
        </p:nvSpPr>
        <p:spPr>
          <a:xfrm rot="20118542">
            <a:off x="-85849" y="217607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A </a:t>
            </a:r>
            <a:r>
              <a:rPr lang="pl-PL" sz="2800" b="1" dirty="0" err="1" smtClean="0">
                <a:solidFill>
                  <a:srgbClr val="FF0000"/>
                </a:solidFill>
              </a:rPr>
              <a:t>feee</a:t>
            </a:r>
            <a:r>
              <a:rPr lang="pl-PL" sz="28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	</a:t>
            </a:r>
            <a:r>
              <a:rPr lang="pl-PL" sz="2800" b="1" dirty="0" smtClean="0">
                <a:solidFill>
                  <a:srgbClr val="FF0000"/>
                </a:solidFill>
              </a:rPr>
              <a:t>to jest brzydkie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Uczeń Jezusa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Uczeń Jezusa to </a:t>
            </a:r>
            <a:r>
              <a:rPr lang="mr-IN" sz="2800" dirty="0" smtClean="0"/>
              <a:t>…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	osoba wierząca</a:t>
            </a:r>
          </a:p>
          <a:p>
            <a:pPr marL="0" indent="0">
              <a:buNone/>
            </a:pPr>
            <a:r>
              <a:rPr lang="pl-PL" sz="2800" dirty="0" smtClean="0"/>
              <a:t>		która staje się jak Chrystus</a:t>
            </a:r>
          </a:p>
          <a:p>
            <a:pPr marL="0" indent="0">
              <a:buNone/>
            </a:pPr>
            <a:r>
              <a:rPr lang="pl-PL" sz="2800" dirty="0" smtClean="0"/>
              <a:t>	posłusznie rosnąć w Jego charakter</a:t>
            </a:r>
          </a:p>
          <a:p>
            <a:pPr marL="0" indent="0">
              <a:buNone/>
            </a:pPr>
            <a:r>
              <a:rPr lang="pl-PL" sz="2800" dirty="0" smtClean="0"/>
              <a:t>		zdolna do służby dla innych i </a:t>
            </a:r>
          </a:p>
          <a:p>
            <a:pPr marL="0" indent="0">
              <a:buNone/>
            </a:pPr>
            <a:r>
              <a:rPr lang="pl-PL" sz="2800" dirty="0" smtClean="0"/>
              <a:t>			pomocy w pomnażaniu uczniów.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(Bill Hull)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856429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Temat #4</a:t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Trudna nauka </a:t>
            </a:r>
            <a:br>
              <a:rPr lang="pl-PL" b="1" dirty="0" smtClean="0"/>
            </a:br>
            <a:r>
              <a:rPr lang="pl-PL" b="1" dirty="0" smtClean="0"/>
              <a:t>		o trzech rodzajach ludzi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8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1Kor 2:12-3:3 </a:t>
            </a:r>
            <a:r>
              <a:rPr lang="pl-PL" dirty="0" err="1" smtClean="0"/>
              <a:t>tpnp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2985739" cy="511256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8880"/>
            <a:ext cx="363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Pojęcia, których używam</a:t>
            </a:r>
            <a:br>
              <a:rPr lang="pl-PL" dirty="0" smtClean="0"/>
            </a:br>
            <a:r>
              <a:rPr lang="mr-IN" dirty="0" smtClean="0"/>
              <a:t>…</a:t>
            </a:r>
            <a:r>
              <a:rPr lang="pl-PL" dirty="0" smtClean="0"/>
              <a:t> i linki do </a:t>
            </a:r>
            <a:r>
              <a:rPr lang="pl-PL" i="1" dirty="0" smtClean="0"/>
              <a:t>Blue </a:t>
            </a:r>
            <a:r>
              <a:rPr lang="pl-PL" i="1" dirty="0" err="1" smtClean="0"/>
              <a:t>Letter</a:t>
            </a:r>
            <a:r>
              <a:rPr lang="pl-PL" i="1" dirty="0" smtClean="0"/>
              <a:t> Biblie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317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smtClean="0"/>
              <a:t>Nominalni chrześcijanie</a:t>
            </a:r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6784605" y="4082375"/>
            <a:ext cx="2179883" cy="1362849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duchowi</a:t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1Kor 2:15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4748178" y="5529428"/>
            <a:ext cx="2956392" cy="1047988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Chrześcijanie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cieleśni 1Kor 3:3</a:t>
            </a: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flipH="1" flipV="1">
            <a:off x="4582122" y="3717034"/>
            <a:ext cx="4047964" cy="2805358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722889" y="449343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6307065" y="300029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795572" y="2476164"/>
            <a:ext cx="3099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Naturalni (zmysłowi</a:t>
            </a:r>
            <a:r>
              <a:rPr lang="pl-PL" sz="2400" b="1" dirty="0" smtClean="0"/>
              <a:t>)</a:t>
            </a:r>
            <a:br>
              <a:rPr lang="pl-PL" sz="2400" b="1" dirty="0" smtClean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>1Kor 2:14</a:t>
            </a:r>
            <a:endParaRPr lang="pl-PL" sz="2400" b="1" dirty="0"/>
          </a:p>
          <a:p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300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zmysłowy, człowiek duchowy</a:t>
            </a:r>
            <a:br>
              <a:rPr lang="pl-PL" dirty="0" smtClean="0"/>
            </a:br>
            <a:r>
              <a:rPr lang="pl-PL" dirty="0" smtClean="0"/>
              <a:t>w UBG </a:t>
            </a:r>
            <a:r>
              <a:rPr lang="mr-IN" dirty="0" smtClean="0"/>
              <a:t>–</a:t>
            </a:r>
            <a:r>
              <a:rPr lang="pl-PL" dirty="0" smtClean="0"/>
              <a:t> tu jest problem!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 smtClean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 smtClean="0">
                <a:solidFill>
                  <a:srgbClr val="FF0000"/>
                </a:solidFill>
              </a:rPr>
              <a:t>(?!)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</a:t>
            </a:r>
            <a:r>
              <a:rPr lang="pl-PL" i="1" dirty="0" err="1" smtClean="0"/>
              <a:t>ψυχικός</a:t>
            </a:r>
            <a:r>
              <a:rPr lang="pl-PL" i="1" dirty="0" smtClean="0"/>
              <a:t> </a:t>
            </a:r>
            <a:r>
              <a:rPr lang="pl-PL" i="1" dirty="0" err="1" smtClean="0"/>
              <a:t>ἄνθρω</a:t>
            </a:r>
            <a:r>
              <a:rPr lang="pl-PL" i="1" dirty="0" smtClean="0"/>
              <a:t>π</a:t>
            </a:r>
            <a:r>
              <a:rPr lang="pl-PL" i="1" dirty="0" err="1" smtClean="0"/>
              <a:t>ος</a:t>
            </a:r>
            <a:r>
              <a:rPr lang="pl-PL" i="1" dirty="0" smtClean="0"/>
              <a:t>, </a:t>
            </a:r>
            <a:r>
              <a:rPr lang="pl-PL" i="1" dirty="0" err="1" smtClean="0"/>
              <a:t>psychikos</a:t>
            </a:r>
            <a:r>
              <a:rPr lang="pl-PL" i="1" dirty="0" smtClean="0"/>
              <a:t> </a:t>
            </a:r>
            <a:r>
              <a:rPr lang="pl-PL" i="1" dirty="0" err="1" smtClean="0"/>
              <a:t>anthrōpos</a:t>
            </a:r>
            <a:r>
              <a:rPr lang="pl-PL" i="1" dirty="0" smtClean="0"/>
              <a:t> - </a:t>
            </a:r>
            <a:r>
              <a:rPr lang="pl-PL" dirty="0" smtClean="0"/>
              <a:t>zmysłowy</a:t>
            </a:r>
            <a:r>
              <a:rPr lang="pl-PL" i="1" dirty="0" smtClean="0"/>
              <a:t> ] 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człowiek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nie pojmuje tych rzeczy, które są Ducha Bożego. Są bowiem dla niego głupstwem i nie może ich poznać, ponieważ rozsądza się je duchowo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baseline="30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 smtClean="0"/>
              <a:t>[ π</a:t>
            </a:r>
            <a:r>
              <a:rPr lang="pl-PL" i="1" dirty="0" err="1" smtClean="0"/>
              <a:t>νευμ</a:t>
            </a:r>
            <a:r>
              <a:rPr lang="pl-PL" i="1" dirty="0" smtClean="0"/>
              <a:t>α</a:t>
            </a:r>
            <a:r>
              <a:rPr lang="pl-PL" i="1" dirty="0" err="1" smtClean="0"/>
              <a:t>τικός</a:t>
            </a:r>
            <a:r>
              <a:rPr lang="pl-PL" i="1" dirty="0" smtClean="0"/>
              <a:t> </a:t>
            </a:r>
            <a:r>
              <a:rPr lang="pl-PL" i="1" dirty="0" err="1" smtClean="0"/>
              <a:t>pneumatikos</a:t>
            </a:r>
            <a:r>
              <a:rPr lang="pl-PL" i="1" dirty="0" smtClean="0"/>
              <a:t> </a:t>
            </a:r>
            <a:r>
              <a:rPr lang="pl-PL" i="1" dirty="0"/>
              <a:t>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pl-PL" i="1" dirty="0" smtClean="0">
                <a:solidFill>
                  <a:schemeClr val="accent1">
                    <a:lumMod val="50000"/>
                  </a:schemeClr>
                </a:solidFill>
              </a:rPr>
              <a:t>				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28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 smtClean="0"/>
              <a:t>codes</a:t>
            </a:r>
            <a:r>
              <a:rPr lang="pl-PL" sz="1000" dirty="0" smtClean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9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Człowiek zmysłowy, człowiek duchowy</a:t>
            </a:r>
            <a:br>
              <a:rPr lang="pl-PL" dirty="0" smtClean="0"/>
            </a:br>
            <a:r>
              <a:rPr lang="pl-PL" dirty="0" smtClean="0"/>
              <a:t>w EIB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baseline="30000" dirty="0" smtClean="0"/>
              <a:t>(</a:t>
            </a:r>
            <a:r>
              <a:rPr lang="pl-PL" i="1" baseline="30000" dirty="0"/>
              <a:t>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</a:t>
            </a:r>
            <a:r>
              <a:rPr lang="pl-PL" i="1" dirty="0" smtClean="0"/>
              <a:t>.</a:t>
            </a:r>
          </a:p>
          <a:p>
            <a:pPr marL="0" indent="0">
              <a:buNone/>
            </a:pPr>
            <a:r>
              <a:rPr lang="pl-PL" i="1" dirty="0"/>
              <a:t>	</a:t>
            </a:r>
            <a:r>
              <a:rPr lang="pl-PL" i="1" dirty="0" smtClean="0"/>
              <a:t>			</a:t>
            </a:r>
            <a:r>
              <a:rPr lang="pl-PL" i="1" dirty="0"/>
              <a:t>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45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Człowiek duchowy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200" y="2060848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mtClean="0">
                <a:hlinkClick r:id="rId2"/>
              </a:rPr>
              <a:t>http</a:t>
            </a:r>
            <a:r>
              <a:rPr lang="pl-PL" dirty="0">
                <a:hlinkClick r:id="rId2"/>
              </a:rPr>
              <a:t>://</a:t>
            </a:r>
            <a:r>
              <a:rPr lang="pl-PL" dirty="0" smtClean="0">
                <a:hlinkClick r:id="rId2"/>
              </a:rPr>
              <a:t>wojtek.pp.org.pl/32663_morfologia-czlowiek-duchowy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718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Człowiek cielesny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457200" y="1844824"/>
            <a:ext cx="58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2"/>
              </a:rPr>
              <a:t>http://</a:t>
            </a:r>
            <a:r>
              <a:rPr lang="pl-PL" dirty="0" smtClean="0">
                <a:hlinkClick r:id="rId2"/>
              </a:rPr>
              <a:t>wojtek.pp.org.pl/32668_morfologia-czlowiek-cielesny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20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Kim jestem?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4682519"/>
            <a:ext cx="5830416" cy="978729"/>
          </a:xfrm>
        </p:spPr>
        <p:txBody>
          <a:bodyPr/>
          <a:lstStyle/>
          <a:p>
            <a:r>
              <a:rPr lang="pl-PL" dirty="0" smtClean="0"/>
              <a:t>	Jeśli </a:t>
            </a:r>
            <a:r>
              <a:rPr lang="pl-PL" dirty="0"/>
              <a:t>ktoś pragnie biskupstwa, pragnie dobrego dzieła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>Biskup </a:t>
            </a:r>
            <a:r>
              <a:rPr lang="pl-PL" dirty="0"/>
              <a:t>więc ma być </a:t>
            </a:r>
            <a:r>
              <a:rPr lang="mr-IN" dirty="0" smtClean="0"/>
              <a:t>…</a:t>
            </a:r>
            <a:endParaRPr lang="pl-PL" dirty="0" smtClean="0"/>
          </a:p>
          <a:p>
            <a:r>
              <a:rPr lang="pl-PL" dirty="0" smtClean="0"/>
              <a:t>						1Tym3:1nn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63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16224</TotalTime>
  <Words>3201</Words>
  <Application>Microsoft Macintosh PowerPoint</Application>
  <PresentationFormat>Pokaz na ekranie (4:3)</PresentationFormat>
  <Paragraphs>1430</Paragraphs>
  <Slides>154</Slides>
  <Notes>101</Notes>
  <HiddenSlides>5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154</vt:i4>
      </vt:variant>
    </vt:vector>
  </HeadingPairs>
  <TitlesOfParts>
    <vt:vector size="160" baseType="lpstr">
      <vt:lpstr>Calibri</vt:lpstr>
      <vt:lpstr>Mangal</vt:lpstr>
      <vt:lpstr>Times New Roman</vt:lpstr>
      <vt:lpstr>Wingdings</vt:lpstr>
      <vt:lpstr>Arial</vt:lpstr>
      <vt:lpstr>Motyw pakietu Office</vt:lpstr>
      <vt:lpstr>Morfologia chrześcijaństwa w przestrzeni 2D</vt:lpstr>
      <vt:lpstr>ToDo</vt:lpstr>
      <vt:lpstr>Mój cel na to spotkanie</vt:lpstr>
      <vt:lpstr>Wstęp: Inspiracja i cel pracy</vt:lpstr>
      <vt:lpstr>Inspiracja #1:  Proces czynienia uczniów …    … a właściwie jego brak      w grupkach Odwykowych       przed 2014 rokiem</vt:lpstr>
      <vt:lpstr>Inspiracja #2:  Realność otaczającego mnie świata     wg. schematu Bogdana</vt:lpstr>
      <vt:lpstr>Jesień 2017 - potrzeba i zadanie</vt:lpstr>
      <vt:lpstr>Cel pracy</vt:lpstr>
      <vt:lpstr>Rysunek #1:   luty ‘2018    ćwiczę sobie grafikę w SVG</vt:lpstr>
      <vt:lpstr>Rysunek, wersja kolejna - marzec ‘2018 praca z Weroniką i Krzysiem w Krakowie</vt:lpstr>
      <vt:lpstr>Efekt przemyśleń z lata 2018: Pełny obrazek na początek</vt:lpstr>
      <vt:lpstr>Monochrom – do samodzielnego kolorowania</vt:lpstr>
      <vt:lpstr>Monochrom – do samodzielnego kolorowania</vt:lpstr>
      <vt:lpstr>Wstęp: Idea i sposób jej prezentacji</vt:lpstr>
      <vt:lpstr>Wszystko poza atomem można podzielić.    Atomy ponoć też, choć ...</vt:lpstr>
      <vt:lpstr>Głowna idea: analiza i podział wszystkiego w dwóch wymiarach</vt:lpstr>
      <vt:lpstr>Podział widoczny dla świata</vt:lpstr>
      <vt:lpstr>Podział widoczny dla ducha</vt:lpstr>
      <vt:lpstr>Głowna idea: analiza i podział  wszystkiego w dwóch wymiarach</vt:lpstr>
      <vt:lpstr>Morfologia</vt:lpstr>
      <vt:lpstr>Morfologia krwi</vt:lpstr>
      <vt:lpstr>Efekt przemyśleń z lata 2018: Pełny obrazek na początek</vt:lpstr>
      <vt:lpstr>Cel pracy (przypomnienie)</vt:lpstr>
      <vt:lpstr>Temat #1  Kościół    i jego służba jednania</vt:lpstr>
      <vt:lpstr>Na początku … (Gen 1:1)</vt:lpstr>
      <vt:lpstr>Problem z grzechem</vt:lpstr>
      <vt:lpstr>Podział świata: zgubione-odkupione</vt:lpstr>
      <vt:lpstr>Metahistoria</vt:lpstr>
      <vt:lpstr>Inne słowa opisujące zbiory</vt:lpstr>
      <vt:lpstr>Inne słowa opisujące zbiory</vt:lpstr>
      <vt:lpstr>Bóg pojednał nas z sobą i … (2Kor 5:17-21)</vt:lpstr>
      <vt:lpstr>Bóg zlecił nam posługę pojednania. Zadanie kościoła. (2Kor 5:17-21)</vt:lpstr>
      <vt:lpstr>Moje pojednanie</vt:lpstr>
      <vt:lpstr>Prezentacja programu PowerPoint</vt:lpstr>
      <vt:lpstr>Temat #2.1: Wielkie Posłannictwo,    czyli czynienie uczniów      jako metoda Mistrza.</vt:lpstr>
      <vt:lpstr>Co Jezus nakazał uczniom?</vt:lpstr>
      <vt:lpstr>Co Jezus nakazał uczniom?</vt:lpstr>
      <vt:lpstr>Podział świata: zgubione-odkupione to nasz podział świata! Tym żyjemy!</vt:lpstr>
      <vt:lpstr>Wielkie Posłannictwo – Mt 28:18-20 tpnp </vt:lpstr>
      <vt:lpstr>Zadanie uczynić uczniów    spośród wszystkich narodów</vt:lpstr>
      <vt:lpstr>Dwie wizje kościoła</vt:lpstr>
      <vt:lpstr>Idźcie i nauczajcie, (…) uczcie (…)</vt:lpstr>
      <vt:lpstr>Idąc uczyńcie uczniami (…) ucząc (…)</vt:lpstr>
      <vt:lpstr>Nauczajcie …. I BT3 contra BT4</vt:lpstr>
      <vt:lpstr>Czyńcie i uczyńcie w TPNP</vt:lpstr>
      <vt:lpstr>Temat #3: Podział widoczny dla świata  i przez świat proponowany.</vt:lpstr>
      <vt:lpstr>Podział widoczny dla ducha    Tym żyjemy, to czujemy.</vt:lpstr>
      <vt:lpstr>Podział widoczny dla ducha</vt:lpstr>
      <vt:lpstr>Podział widoczny dla świata</vt:lpstr>
      <vt:lpstr>Podział wg świata:  chrześcijanie i … ?</vt:lpstr>
      <vt:lpstr>Chrześcijanin – czyje to pojęcie?</vt:lpstr>
      <vt:lpstr>Różne, światowe kryteria podziału</vt:lpstr>
      <vt:lpstr>Różne, światowe kryteria podziału</vt:lpstr>
      <vt:lpstr>Podział wg świata</vt:lpstr>
      <vt:lpstr>Podział wg. świata,     … który chce nas zwieść!</vt:lpstr>
      <vt:lpstr>Przestrzeń ducha</vt:lpstr>
      <vt:lpstr>Podział wg świata, który chce nas zwieść, więc się bronimy pojęciem ….</vt:lpstr>
      <vt:lpstr>Superpozycja dwóch przestrzeni</vt:lpstr>
      <vt:lpstr>Zadanie kościoła – udział w jednaniu</vt:lpstr>
      <vt:lpstr>Wstawka: o zmianie wynikającej z nowonarodzenia.</vt:lpstr>
      <vt:lpstr>Bez Ducha ….</vt:lpstr>
      <vt:lpstr>Krótka wstawka o historii kościoła i podziałach w nim… … albo o kłamstwach     z tym związanych.</vt:lpstr>
      <vt:lpstr>Obrazki z historią kościoła (1/3)</vt:lpstr>
      <vt:lpstr>Obrazki z historią kościoła (2/3)</vt:lpstr>
      <vt:lpstr>Obrazki z historią kościoła (3/3)</vt:lpstr>
      <vt:lpstr>Kościół…. ten prawdziwy,     pszenica nie kąkol!</vt:lpstr>
      <vt:lpstr>Kościół…. ten prawdziwy,     pszenica nie kąkol!</vt:lpstr>
      <vt:lpstr>Zadanie kościoła – czynienie uczniów</vt:lpstr>
      <vt:lpstr>Dwa wymiary ortogonalne kryteria podziałów</vt:lpstr>
      <vt:lpstr>Synteza mojego modelu</vt:lpstr>
      <vt:lpstr>Podział wg Beaty:  Wierzący – niewierzący czyli już nic nie wiadomo</vt:lpstr>
      <vt:lpstr>Prezentacja programu PowerPoint</vt:lpstr>
      <vt:lpstr>Temat #2.2  Normalna ścieżka</vt:lpstr>
      <vt:lpstr>W miejsce Chrystusa błagamy: Pojednajcie się z Bogiem!</vt:lpstr>
      <vt:lpstr>A jak już się pojednają?</vt:lpstr>
      <vt:lpstr>A jak już się pojednają?</vt:lpstr>
      <vt:lpstr>Nowonarodzone ludzie to niemowlaki w Chrystusie</vt:lpstr>
      <vt:lpstr>Niemowlaki, a potem dzieci …</vt:lpstr>
      <vt:lpstr>Niemowlaki rosną </vt:lpstr>
      <vt:lpstr>Pierwszy uczynek – wyznanie wiary</vt:lpstr>
      <vt:lpstr>Chrzest jako (1), (2), (3), ….</vt:lpstr>
      <vt:lpstr>Odreligijnienie</vt:lpstr>
      <vt:lpstr>Uporządkowanie myśli</vt:lpstr>
      <vt:lpstr>Uporządkowanie myśli</vt:lpstr>
      <vt:lpstr>Sługa czy przyjaciel?</vt:lpstr>
      <vt:lpstr>Złożenie ciała na ofiarę</vt:lpstr>
      <vt:lpstr>Cel - dojrzałość</vt:lpstr>
      <vt:lpstr>Kroki wiary</vt:lpstr>
      <vt:lpstr>Pułapki</vt:lpstr>
      <vt:lpstr>Uczeń Jezusa</vt:lpstr>
      <vt:lpstr>Temat #4  Trudna nauka    o trzech rodzajach ludzi</vt:lpstr>
      <vt:lpstr>1Kor 2:12-3:3 tpnp</vt:lpstr>
      <vt:lpstr>Pojęcia, których używam … i linki do Blue Letter Biblie</vt:lpstr>
      <vt:lpstr>Trzy rodzaje ludzi wg 1Kor2:14-3:3</vt:lpstr>
      <vt:lpstr>Człowiek zmysłowy, człowiek duchowy w UBG – tu jest problem!</vt:lpstr>
      <vt:lpstr>Człowiek zmysłowy, człowiek duchowy w EIB</vt:lpstr>
      <vt:lpstr>Człowiek duchowy</vt:lpstr>
      <vt:lpstr>Człowiek cielesny</vt:lpstr>
      <vt:lpstr>Kim jestem?</vt:lpstr>
      <vt:lpstr>Prezentacja programu PowerPoint</vt:lpstr>
      <vt:lpstr>Kim jestem?</vt:lpstr>
      <vt:lpstr>Biskup - propozycja #1</vt:lpstr>
      <vt:lpstr>Biskup - propozycja #2</vt:lpstr>
      <vt:lpstr>1P 5:1-5 ubg</vt:lpstr>
      <vt:lpstr>Temat #2.3:  Problematyczna ścieżka</vt:lpstr>
      <vt:lpstr>Wzywamy: pojednajcie się z Bogiem!</vt:lpstr>
      <vt:lpstr>Niemowlaki są cielesne … ale to jest ich przywilej!</vt:lpstr>
      <vt:lpstr>Dzieci….. – też mają swoje przywileje</vt:lpstr>
      <vt:lpstr>Wyrośnięte dzieci to ”ociężali” </vt:lpstr>
      <vt:lpstr>„Ociężali” to cieleśni</vt:lpstr>
      <vt:lpstr>Cieleśni zwiedzeni (przez kogo?)</vt:lpstr>
      <vt:lpstr>Problem: Fałszywi bracia</vt:lpstr>
      <vt:lpstr>Współpraca: Fałszywi bracia i cieleśni</vt:lpstr>
      <vt:lpstr>Paweł w Milecie do starszych z Efezu</vt:lpstr>
      <vt:lpstr>Pan Jezus o fałszywych…</vt:lpstr>
      <vt:lpstr>Współpraca cielesnych     ze zmysłowymi. Fałszywi bracia     i bracia cieleśni. Napięcia w Kościele</vt:lpstr>
      <vt:lpstr>Współpraca: Fałszywi bracia i cieleśni</vt:lpstr>
      <vt:lpstr>Frakcje</vt:lpstr>
      <vt:lpstr>Napięcia</vt:lpstr>
      <vt:lpstr>Temat #5: Co jeszcze wytrzyma ten model?</vt:lpstr>
      <vt:lpstr>Zjawisko – Żydzi mesjańscy</vt:lpstr>
      <vt:lpstr>Zjawisko – ukryte w Islamie</vt:lpstr>
      <vt:lpstr>Ale to tylko model,  rzeczywistością jest Chrystus!</vt:lpstr>
      <vt:lpstr>Temat #6: Co mam mówić?</vt:lpstr>
      <vt:lpstr>Komunikaty do grup</vt:lpstr>
      <vt:lpstr>Komunikaty</vt:lpstr>
      <vt:lpstr>Kończymy?</vt:lpstr>
      <vt:lpstr>Pytania?</vt:lpstr>
      <vt:lpstr>Paweł w Milecie do starszych z Efezu</vt:lpstr>
      <vt:lpstr>Kończymy!</vt:lpstr>
      <vt:lpstr>Synteza – jak działać?</vt:lpstr>
      <vt:lpstr>Co zapamiętać?</vt:lpstr>
      <vt:lpstr>Co i do kogo?</vt:lpstr>
      <vt:lpstr>Co i do kogo? Więcej wariantów.</vt:lpstr>
      <vt:lpstr>Pytania, dyskusja</vt:lpstr>
      <vt:lpstr>Modlitwa św. Pawła</vt:lpstr>
      <vt:lpstr>Koniec ---- to był ostatni slajd.</vt:lpstr>
      <vt:lpstr>Notatki ROBOCZE</vt:lpstr>
      <vt:lpstr>Roboczy – zrobić taki, co będzie miał wszystko!!</vt:lpstr>
      <vt:lpstr>Lista obrazków</vt:lpstr>
      <vt:lpstr>Produkty wyjściowe przemyśleń</vt:lpstr>
      <vt:lpstr>Slajdy ROBOCZE Kolorowanki i style</vt:lpstr>
      <vt:lpstr>Kolory potrzebne w prezentacji</vt:lpstr>
      <vt:lpstr>Gradienty kolorów</vt:lpstr>
      <vt:lpstr>Paleta barw używa w prezentacji https://flatuicolors.com/palette/us</vt:lpstr>
      <vt:lpstr>Podział rzeczywistości</vt:lpstr>
      <vt:lpstr>Czynienie uczniów z narodów</vt:lpstr>
      <vt:lpstr>A jak widzi to świat</vt:lpstr>
      <vt:lpstr>A jak widzi to świat</vt:lpstr>
      <vt:lpstr>Wszystkie obiekty – po dodaniu obiektu duplikować slajd i tytuł</vt:lpstr>
      <vt:lpstr>Wszystkie obiekty – po dodaniu obiektu duplikować slajd i tytuł</vt:lpstr>
      <vt:lpstr>Poprawiona wersja Bartka</vt:lpstr>
      <vt:lpstr>WSZYSTKIE OBIEKTY !!!!!!</vt:lpstr>
      <vt:lpstr>….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221</cp:revision>
  <cp:lastPrinted>2018-10-10T10:55:59Z</cp:lastPrinted>
  <dcterms:created xsi:type="dcterms:W3CDTF">2018-02-27T09:59:20Z</dcterms:created>
  <dcterms:modified xsi:type="dcterms:W3CDTF">2019-10-03T07:53:08Z</dcterms:modified>
</cp:coreProperties>
</file>